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60" r:id="rId6"/>
    <p:sldId id="259" r:id="rId7"/>
    <p:sldId id="269" r:id="rId8"/>
    <p:sldId id="277" r:id="rId9"/>
    <p:sldId id="278" r:id="rId10"/>
    <p:sldId id="279" r:id="rId11"/>
    <p:sldId id="283" r:id="rId12"/>
    <p:sldId id="281" r:id="rId13"/>
    <p:sldId id="287" r:id="rId14"/>
    <p:sldId id="286" r:id="rId15"/>
    <p:sldId id="271" r:id="rId16"/>
    <p:sldId id="273" r:id="rId17"/>
    <p:sldId id="275" r:id="rId18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E3793"/>
    <a:srgbClr val="40BAB3"/>
    <a:srgbClr val="E4A612"/>
    <a:srgbClr val="2F7B31"/>
    <a:srgbClr val="B1132F"/>
    <a:srgbClr val="2D6244"/>
    <a:srgbClr val="94BB1E"/>
    <a:srgbClr val="7E858B"/>
    <a:srgbClr val="8B8F66"/>
    <a:srgbClr val="9F92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98" autoAdjust="0"/>
    <p:restoredTop sz="83272" autoAdjust="0"/>
  </p:normalViewPr>
  <p:slideViewPr>
    <p:cSldViewPr>
      <p:cViewPr>
        <p:scale>
          <a:sx n="66" d="100"/>
          <a:sy n="66" d="100"/>
        </p:scale>
        <p:origin x="-1134" y="-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194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2.jpe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2.jpeg"/></Relationships>
</file>

<file path=ppt/diagrams/_rels/drawing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4B31586-B8E1-4F22-BB60-3E0C4540F1E3}" type="doc">
      <dgm:prSet loTypeId="urn:microsoft.com/office/officeart/2008/layout/CircularPictureCallout" loCatId="pictur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0045AF5-5DBC-4C60-B495-1DE406936556}">
      <dgm:prSet/>
      <dgm:spPr/>
      <dgm:t>
        <a:bodyPr/>
        <a:lstStyle/>
        <a:p>
          <a:endParaRPr lang="en-US"/>
        </a:p>
      </dgm:t>
    </dgm:pt>
    <dgm:pt modelId="{8CC87F02-B118-420E-8AA5-80BB0446D16B}" type="parTrans" cxnId="{2DEFE99A-762C-492E-A7E3-F5F2EA162B3A}">
      <dgm:prSet/>
      <dgm:spPr/>
      <dgm:t>
        <a:bodyPr/>
        <a:lstStyle/>
        <a:p>
          <a:endParaRPr lang="en-US"/>
        </a:p>
      </dgm:t>
    </dgm:pt>
    <dgm:pt modelId="{F03213AC-285D-4B61-9C5B-F890855C2BAC}" type="sibTrans" cxnId="{2DEFE99A-762C-492E-A7E3-F5F2EA162B3A}">
      <dgm:prSet/>
      <dgm:spPr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48"/>
          </a:stretch>
        </a:blipFill>
      </dgm:spPr>
      <dgm:t>
        <a:bodyPr/>
        <a:lstStyle/>
        <a:p>
          <a:endParaRPr lang="en-US"/>
        </a:p>
      </dgm:t>
    </dgm:pt>
    <dgm:pt modelId="{32E5EE4E-A045-4E20-B736-1C4B6B70F8F1}">
      <dgm:prSet phldrT="[Text]" custT="1"/>
      <dgm:spPr/>
      <dgm:t>
        <a:bodyPr/>
        <a:lstStyle/>
        <a:p>
          <a:r>
            <a:rPr lang="en-US" sz="2000" dirty="0" smtClean="0">
              <a:solidFill>
                <a:srgbClr val="0E3793"/>
              </a:solidFill>
            </a:rPr>
            <a:t>State &amp; Federal</a:t>
          </a:r>
          <a:endParaRPr lang="en-US" sz="2000" dirty="0">
            <a:solidFill>
              <a:srgbClr val="0E3793"/>
            </a:solidFill>
          </a:endParaRPr>
        </a:p>
      </dgm:t>
    </dgm:pt>
    <dgm:pt modelId="{BF46B123-52CC-43F3-A1CE-7B0D11E9EF75}" type="parTrans" cxnId="{E90E65C5-7D7D-469C-BFD1-20D291154395}">
      <dgm:prSet/>
      <dgm:spPr/>
      <dgm:t>
        <a:bodyPr/>
        <a:lstStyle/>
        <a:p>
          <a:endParaRPr lang="en-US"/>
        </a:p>
      </dgm:t>
    </dgm:pt>
    <dgm:pt modelId="{87C263A8-932D-4092-B7B4-0FEAA4483696}" type="sibTrans" cxnId="{E90E65C5-7D7D-469C-BFD1-20D291154395}">
      <dgm:prSet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1B48B09-4361-4782-8A7C-A11E207FD9FD}">
      <dgm:prSet phldrT="[Text]" custT="1"/>
      <dgm:spPr/>
      <dgm:t>
        <a:bodyPr/>
        <a:lstStyle/>
        <a:p>
          <a:r>
            <a:rPr lang="en-US" sz="2000" dirty="0" smtClean="0">
              <a:solidFill>
                <a:srgbClr val="C00000"/>
              </a:solidFill>
            </a:rPr>
            <a:t>NVTA</a:t>
          </a:r>
          <a:endParaRPr lang="en-US" sz="2000" dirty="0">
            <a:solidFill>
              <a:srgbClr val="C00000"/>
            </a:solidFill>
          </a:endParaRPr>
        </a:p>
      </dgm:t>
    </dgm:pt>
    <dgm:pt modelId="{2728C4BB-D9F8-4DE4-8F54-F806606A4EAA}" type="parTrans" cxnId="{37DFD61C-7C84-4A89-A324-95E5FCCF9B25}">
      <dgm:prSet/>
      <dgm:spPr/>
      <dgm:t>
        <a:bodyPr/>
        <a:lstStyle/>
        <a:p>
          <a:endParaRPr lang="en-US"/>
        </a:p>
      </dgm:t>
    </dgm:pt>
    <dgm:pt modelId="{C1281229-14C1-4EE3-A2BF-3B42258FDAEB}" type="sibTrans" cxnId="{37DFD61C-7C84-4A89-A324-95E5FCCF9B25}">
      <dgm:prSet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E604729-478B-4693-8F5F-437A18DD3B2F}">
      <dgm:prSet phldrT="[Text]" custT="1"/>
      <dgm:spPr/>
      <dgm:t>
        <a:bodyPr/>
        <a:lstStyle/>
        <a:p>
          <a:r>
            <a:rPr lang="en-US" sz="2000" dirty="0" smtClean="0">
              <a:solidFill>
                <a:schemeClr val="tx1">
                  <a:lumMod val="60000"/>
                  <a:lumOff val="40000"/>
                </a:schemeClr>
              </a:solidFill>
            </a:rPr>
            <a:t>MWAA</a:t>
          </a:r>
          <a:endParaRPr lang="en-US" sz="2000" dirty="0">
            <a:solidFill>
              <a:schemeClr val="tx1">
                <a:lumMod val="60000"/>
                <a:lumOff val="40000"/>
              </a:schemeClr>
            </a:solidFill>
          </a:endParaRPr>
        </a:p>
      </dgm:t>
    </dgm:pt>
    <dgm:pt modelId="{659AB078-B176-4898-B614-367F4EB15828}" type="parTrans" cxnId="{692CB365-0D98-4371-9216-2F1D3510416F}">
      <dgm:prSet/>
      <dgm:spPr/>
      <dgm:t>
        <a:bodyPr/>
        <a:lstStyle/>
        <a:p>
          <a:endParaRPr lang="en-US"/>
        </a:p>
      </dgm:t>
    </dgm:pt>
    <dgm:pt modelId="{5BA867AB-D214-44BF-8E42-1633D5F1DEFA}" type="sibTrans" cxnId="{692CB365-0D98-4371-9216-2F1D3510416F}">
      <dgm:prSet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74C9715-083F-431B-ABE5-C9BF1A37EF7E}">
      <dgm:prSet phldrT="[Text]" custT="1"/>
      <dgm:spPr/>
      <dgm:t>
        <a:bodyPr lIns="0" rIns="0"/>
        <a:lstStyle/>
        <a:p>
          <a:r>
            <a:rPr lang="en-US" sz="2000" dirty="0" smtClean="0">
              <a:solidFill>
                <a:srgbClr val="2F7B31"/>
              </a:solidFill>
            </a:rPr>
            <a:t>Loudoun County</a:t>
          </a:r>
          <a:endParaRPr lang="en-US" sz="2000" dirty="0">
            <a:solidFill>
              <a:srgbClr val="2F7B31"/>
            </a:solidFill>
          </a:endParaRPr>
        </a:p>
      </dgm:t>
    </dgm:pt>
    <dgm:pt modelId="{431371DF-2A31-49C2-8BC4-7A64B061CA56}" type="parTrans" cxnId="{29BDB620-E424-451C-A839-A77E3AFF7421}">
      <dgm:prSet/>
      <dgm:spPr/>
      <dgm:t>
        <a:bodyPr/>
        <a:lstStyle/>
        <a:p>
          <a:endParaRPr lang="en-US"/>
        </a:p>
      </dgm:t>
    </dgm:pt>
    <dgm:pt modelId="{E035818A-8D92-4C0F-9880-151D754C5F55}" type="sibTrans" cxnId="{29BDB620-E424-451C-A839-A77E3AFF7421}">
      <dgm:prSet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F13DB94-A72F-406D-BCD2-47589D9E2B64}" type="pres">
      <dgm:prSet presAssocID="{04B31586-B8E1-4F22-BB60-3E0C4540F1E3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endParaRPr lang="en-US"/>
        </a:p>
      </dgm:t>
    </dgm:pt>
    <dgm:pt modelId="{8F10403C-096F-42F0-A62E-2CAD7CE19306}" type="pres">
      <dgm:prSet presAssocID="{04B31586-B8E1-4F22-BB60-3E0C4540F1E3}" presName="Name1" presStyleCnt="0"/>
      <dgm:spPr/>
    </dgm:pt>
    <dgm:pt modelId="{2A20BA99-9142-4522-AA04-6881E4A8BA4A}" type="pres">
      <dgm:prSet presAssocID="{F03213AC-285D-4B61-9C5B-F890855C2BAC}" presName="picture_1" presStyleCnt="0"/>
      <dgm:spPr/>
    </dgm:pt>
    <dgm:pt modelId="{68281CD8-07AF-4527-A572-71951231340A}" type="pres">
      <dgm:prSet presAssocID="{F03213AC-285D-4B61-9C5B-F890855C2BAC}" presName="pictureRepeatNode" presStyleLbl="alignImgPlace1" presStyleIdx="0" presStyleCnt="5" custLinFactNeighborX="-12699" custLinFactNeighborY="1351"/>
      <dgm:spPr/>
      <dgm:t>
        <a:bodyPr/>
        <a:lstStyle/>
        <a:p>
          <a:endParaRPr lang="en-US"/>
        </a:p>
      </dgm:t>
    </dgm:pt>
    <dgm:pt modelId="{C826D067-4991-4D82-BAD8-8DB1375DBEC6}" type="pres">
      <dgm:prSet presAssocID="{30045AF5-5DBC-4C60-B495-1DE406936556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C4662D-4787-45D5-BC58-CBF1CAE3CDE7}" type="pres">
      <dgm:prSet presAssocID="{C1281229-14C1-4EE3-A2BF-3B42258FDAEB}" presName="picture_2" presStyleCnt="0"/>
      <dgm:spPr/>
    </dgm:pt>
    <dgm:pt modelId="{DCF460F8-0F50-4058-8CC4-E33A2FB0FBB0}" type="pres">
      <dgm:prSet presAssocID="{C1281229-14C1-4EE3-A2BF-3B42258FDAEB}" presName="pictureRepeatNode" presStyleLbl="alignImgPlace1" presStyleIdx="1" presStyleCnt="5" custScaleX="79616" custScaleY="79616" custLinFactNeighborX="67641" custLinFactNeighborY="76040"/>
      <dgm:spPr/>
      <dgm:t>
        <a:bodyPr/>
        <a:lstStyle/>
        <a:p>
          <a:endParaRPr lang="en-US"/>
        </a:p>
      </dgm:t>
    </dgm:pt>
    <dgm:pt modelId="{CCFFC84D-FCDC-49CF-89AC-8AFCF4165DB2}" type="pres">
      <dgm:prSet presAssocID="{71B48B09-4361-4782-8A7C-A11E207FD9FD}" presName="line_2" presStyleLbl="parChTrans1D1" presStyleIdx="0" presStyleCnt="4" custLinFactY="1322034" custLinFactNeighborX="13174" custLinFactNeighborY="1400000"/>
      <dgm:spPr/>
    </dgm:pt>
    <dgm:pt modelId="{5ECD2351-7212-450A-B6EF-0D1402CBBB28}" type="pres">
      <dgm:prSet presAssocID="{71B48B09-4361-4782-8A7C-A11E207FD9FD}" presName="textparent_2" presStyleLbl="node1" presStyleIdx="0" presStyleCnt="0"/>
      <dgm:spPr/>
    </dgm:pt>
    <dgm:pt modelId="{5800CB7F-C002-4A1A-9E9A-54F8DC85C8E4}" type="pres">
      <dgm:prSet presAssocID="{71B48B09-4361-4782-8A7C-A11E207FD9FD}" presName="text_2" presStyleLbl="revTx" presStyleIdx="0" presStyleCnt="4" custLinFactX="14203" custLinFactNeighborX="100000" custLinFactNeighborY="79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020A8C-0F70-46B7-BB60-7CC73DA4CD2A}" type="pres">
      <dgm:prSet presAssocID="{87C263A8-932D-4092-B7B4-0FEAA4483696}" presName="picture_3" presStyleCnt="0"/>
      <dgm:spPr/>
    </dgm:pt>
    <dgm:pt modelId="{AAC82B6C-E041-499D-A751-F74DFCE631CE}" type="pres">
      <dgm:prSet presAssocID="{87C263A8-932D-4092-B7B4-0FEAA4483696}" presName="pictureRepeatNode" presStyleLbl="alignImgPlace1" presStyleIdx="2" presStyleCnt="5" custScaleX="79607" custScaleY="79607" custLinFactNeighborX="-31924" custLinFactNeighborY="51585"/>
      <dgm:spPr/>
      <dgm:t>
        <a:bodyPr/>
        <a:lstStyle/>
        <a:p>
          <a:endParaRPr lang="en-US"/>
        </a:p>
      </dgm:t>
    </dgm:pt>
    <dgm:pt modelId="{A53AEDB5-4BA2-46F1-BD28-64521BB19AF3}" type="pres">
      <dgm:prSet presAssocID="{32E5EE4E-A045-4E20-B736-1C4B6B70F8F1}" presName="line_3" presStyleLbl="parChTrans1D1" presStyleIdx="1" presStyleCnt="4" custLinFactY="900000" custLinFactNeighborX="-655" custLinFactNeighborY="979177"/>
      <dgm:spPr/>
    </dgm:pt>
    <dgm:pt modelId="{F078355E-9A18-4319-B44C-AB1FC7DB7016}" type="pres">
      <dgm:prSet presAssocID="{32E5EE4E-A045-4E20-B736-1C4B6B70F8F1}" presName="textparent_3" presStyleLbl="node1" presStyleIdx="0" presStyleCnt="0"/>
      <dgm:spPr/>
    </dgm:pt>
    <dgm:pt modelId="{8C3DB71E-6049-4A40-BD6C-E8382AD5ACB4}" type="pres">
      <dgm:prSet presAssocID="{32E5EE4E-A045-4E20-B736-1C4B6B70F8F1}" presName="text_3" presStyleLbl="revTx" presStyleIdx="1" presStyleCnt="4" custScaleX="206968" custLinFactNeighborX="-25553" custLinFactNeighborY="5367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F9EBC0-6BFA-4967-8463-DE75732476E7}" type="pres">
      <dgm:prSet presAssocID="{E035818A-8D92-4C0F-9880-151D754C5F55}" presName="picture_4" presStyleCnt="0"/>
      <dgm:spPr/>
    </dgm:pt>
    <dgm:pt modelId="{165AA8D7-E64C-416D-BFD7-8381E37114CB}" type="pres">
      <dgm:prSet presAssocID="{E035818A-8D92-4C0F-9880-151D754C5F55}" presName="pictureRepeatNode" presStyleLbl="alignImgPlace1" presStyleIdx="3" presStyleCnt="5" custScaleX="79607" custScaleY="79607" custLinFactNeighborX="-31925" custLinFactNeighborY="10086"/>
      <dgm:spPr/>
      <dgm:t>
        <a:bodyPr/>
        <a:lstStyle/>
        <a:p>
          <a:endParaRPr lang="en-US"/>
        </a:p>
      </dgm:t>
    </dgm:pt>
    <dgm:pt modelId="{015E13C0-296F-4CEA-A3F3-51FE03D44127}" type="pres">
      <dgm:prSet presAssocID="{274C9715-083F-431B-ABE5-C9BF1A37EF7E}" presName="line_4" presStyleLbl="parChTrans1D1" presStyleIdx="2" presStyleCnt="4" custLinFactY="200000" custLinFactNeighborX="-13839" custLinFactNeighborY="249159"/>
      <dgm:spPr/>
    </dgm:pt>
    <dgm:pt modelId="{3EC12831-EFF4-4889-AFE3-B149ED55CEA2}" type="pres">
      <dgm:prSet presAssocID="{274C9715-083F-431B-ABE5-C9BF1A37EF7E}" presName="textparent_4" presStyleLbl="node1" presStyleIdx="0" presStyleCnt="0"/>
      <dgm:spPr/>
    </dgm:pt>
    <dgm:pt modelId="{905E6F47-5D3B-4F65-A7C1-BB957263EE21}" type="pres">
      <dgm:prSet presAssocID="{274C9715-083F-431B-ABE5-C9BF1A37EF7E}" presName="text_4" presStyleLbl="revTx" presStyleIdx="2" presStyleCnt="4" custScaleX="192266" custLinFactNeighborX="-25553" custLinFactNeighborY="121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8FA4C5-6969-4DB4-B71E-4BCDFF484F11}" type="pres">
      <dgm:prSet presAssocID="{5BA867AB-D214-44BF-8E42-1633D5F1DEFA}" presName="picture_5" presStyleCnt="0"/>
      <dgm:spPr/>
    </dgm:pt>
    <dgm:pt modelId="{D30BDBD1-9174-41B7-930E-5D98E2A88ED0}" type="pres">
      <dgm:prSet presAssocID="{5BA867AB-D214-44BF-8E42-1633D5F1DEFA}" presName="pictureRepeatNode" presStyleLbl="alignImgPlace1" presStyleIdx="4" presStyleCnt="5" custScaleX="79607" custScaleY="79607" custLinFactNeighborX="67645" custLinFactNeighborY="-12755"/>
      <dgm:spPr/>
      <dgm:t>
        <a:bodyPr/>
        <a:lstStyle/>
        <a:p>
          <a:endParaRPr lang="en-US"/>
        </a:p>
      </dgm:t>
    </dgm:pt>
    <dgm:pt modelId="{75A0332A-8F8F-4B1A-BFBE-250B2FBAE633}" type="pres">
      <dgm:prSet presAssocID="{BE604729-478B-4693-8F5F-437A18DD3B2F}" presName="line_5" presStyleLbl="parChTrans1D1" presStyleIdx="3" presStyleCnt="4" custLinFactY="-200000" custLinFactNeighborX="18511" custLinFactNeighborY="-203225"/>
      <dgm:spPr/>
    </dgm:pt>
    <dgm:pt modelId="{0A01BCF6-B6E8-4335-BBF2-C3799BC1DE39}" type="pres">
      <dgm:prSet presAssocID="{BE604729-478B-4693-8F5F-437A18DD3B2F}" presName="textparent_5" presStyleLbl="node1" presStyleIdx="0" presStyleCnt="0"/>
      <dgm:spPr/>
    </dgm:pt>
    <dgm:pt modelId="{9E3A8E46-A74E-4B87-8E39-D109F0AEB2ED}" type="pres">
      <dgm:prSet presAssocID="{BE604729-478B-4693-8F5F-437A18DD3B2F}" presName="text_5" presStyleLbl="revTx" presStyleIdx="3" presStyleCnt="4" custLinFactX="2252" custLinFactNeighborX="100000" custLinFactNeighborY="-61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550350-D0D3-4ACE-96FB-19D96E7725B4}" type="presOf" srcId="{04B31586-B8E1-4F22-BB60-3E0C4540F1E3}" destId="{CF13DB94-A72F-406D-BCD2-47589D9E2B64}" srcOrd="0" destOrd="0" presId="urn:microsoft.com/office/officeart/2008/layout/CircularPictureCallout"/>
    <dgm:cxn modelId="{27EFB33C-C8E6-4141-9578-3A3C4D9F40E1}" type="presOf" srcId="{F03213AC-285D-4B61-9C5B-F890855C2BAC}" destId="{68281CD8-07AF-4527-A572-71951231340A}" srcOrd="0" destOrd="0" presId="urn:microsoft.com/office/officeart/2008/layout/CircularPictureCallout"/>
    <dgm:cxn modelId="{E05C4FD4-F95B-462C-8AF9-DA3563B7814D}" type="presOf" srcId="{274C9715-083F-431B-ABE5-C9BF1A37EF7E}" destId="{905E6F47-5D3B-4F65-A7C1-BB957263EE21}" srcOrd="0" destOrd="0" presId="urn:microsoft.com/office/officeart/2008/layout/CircularPictureCallout"/>
    <dgm:cxn modelId="{37DFD61C-7C84-4A89-A324-95E5FCCF9B25}" srcId="{04B31586-B8E1-4F22-BB60-3E0C4540F1E3}" destId="{71B48B09-4361-4782-8A7C-A11E207FD9FD}" srcOrd="1" destOrd="0" parTransId="{2728C4BB-D9F8-4DE4-8F54-F806606A4EAA}" sibTransId="{C1281229-14C1-4EE3-A2BF-3B42258FDAEB}"/>
    <dgm:cxn modelId="{29BDB620-E424-451C-A839-A77E3AFF7421}" srcId="{04B31586-B8E1-4F22-BB60-3E0C4540F1E3}" destId="{274C9715-083F-431B-ABE5-C9BF1A37EF7E}" srcOrd="3" destOrd="0" parTransId="{431371DF-2A31-49C2-8BC4-7A64B061CA56}" sibTransId="{E035818A-8D92-4C0F-9880-151D754C5F55}"/>
    <dgm:cxn modelId="{F07BCB52-7E28-48D6-8180-4B04E8043918}" type="presOf" srcId="{BE604729-478B-4693-8F5F-437A18DD3B2F}" destId="{9E3A8E46-A74E-4B87-8E39-D109F0AEB2ED}" srcOrd="0" destOrd="0" presId="urn:microsoft.com/office/officeart/2008/layout/CircularPictureCallout"/>
    <dgm:cxn modelId="{1208EBD1-8682-4B9D-944E-13E2A9998E28}" type="presOf" srcId="{32E5EE4E-A045-4E20-B736-1C4B6B70F8F1}" destId="{8C3DB71E-6049-4A40-BD6C-E8382AD5ACB4}" srcOrd="0" destOrd="0" presId="urn:microsoft.com/office/officeart/2008/layout/CircularPictureCallout"/>
    <dgm:cxn modelId="{3418B813-9431-4471-85E9-96366656B545}" type="presOf" srcId="{87C263A8-932D-4092-B7B4-0FEAA4483696}" destId="{AAC82B6C-E041-499D-A751-F74DFCE631CE}" srcOrd="0" destOrd="0" presId="urn:microsoft.com/office/officeart/2008/layout/CircularPictureCallout"/>
    <dgm:cxn modelId="{152338F8-50C2-411D-ACE7-4D0632D5A7C1}" type="presOf" srcId="{C1281229-14C1-4EE3-A2BF-3B42258FDAEB}" destId="{DCF460F8-0F50-4058-8CC4-E33A2FB0FBB0}" srcOrd="0" destOrd="0" presId="urn:microsoft.com/office/officeart/2008/layout/CircularPictureCallout"/>
    <dgm:cxn modelId="{85E23AD4-AB43-416C-B50F-D60015C9BD16}" type="presOf" srcId="{71B48B09-4361-4782-8A7C-A11E207FD9FD}" destId="{5800CB7F-C002-4A1A-9E9A-54F8DC85C8E4}" srcOrd="0" destOrd="0" presId="urn:microsoft.com/office/officeart/2008/layout/CircularPictureCallout"/>
    <dgm:cxn modelId="{49F7D0A6-58B9-4FA1-BEE8-17FC567E27BB}" type="presOf" srcId="{30045AF5-5DBC-4C60-B495-1DE406936556}" destId="{C826D067-4991-4D82-BAD8-8DB1375DBEC6}" srcOrd="0" destOrd="0" presId="urn:microsoft.com/office/officeart/2008/layout/CircularPictureCallout"/>
    <dgm:cxn modelId="{692CB365-0D98-4371-9216-2F1D3510416F}" srcId="{04B31586-B8E1-4F22-BB60-3E0C4540F1E3}" destId="{BE604729-478B-4693-8F5F-437A18DD3B2F}" srcOrd="4" destOrd="0" parTransId="{659AB078-B176-4898-B614-367F4EB15828}" sibTransId="{5BA867AB-D214-44BF-8E42-1633D5F1DEFA}"/>
    <dgm:cxn modelId="{2DEFE99A-762C-492E-A7E3-F5F2EA162B3A}" srcId="{04B31586-B8E1-4F22-BB60-3E0C4540F1E3}" destId="{30045AF5-5DBC-4C60-B495-1DE406936556}" srcOrd="0" destOrd="0" parTransId="{8CC87F02-B118-420E-8AA5-80BB0446D16B}" sibTransId="{F03213AC-285D-4B61-9C5B-F890855C2BAC}"/>
    <dgm:cxn modelId="{1FE1B5D3-2718-4B71-9614-0ACDD99ED095}" type="presOf" srcId="{E035818A-8D92-4C0F-9880-151D754C5F55}" destId="{165AA8D7-E64C-416D-BFD7-8381E37114CB}" srcOrd="0" destOrd="0" presId="urn:microsoft.com/office/officeart/2008/layout/CircularPictureCallout"/>
    <dgm:cxn modelId="{E90E65C5-7D7D-469C-BFD1-20D291154395}" srcId="{04B31586-B8E1-4F22-BB60-3E0C4540F1E3}" destId="{32E5EE4E-A045-4E20-B736-1C4B6B70F8F1}" srcOrd="2" destOrd="0" parTransId="{BF46B123-52CC-43F3-A1CE-7B0D11E9EF75}" sibTransId="{87C263A8-932D-4092-B7B4-0FEAA4483696}"/>
    <dgm:cxn modelId="{C949BF3D-094C-4BEA-8D8B-565AC3E469B5}" type="presOf" srcId="{5BA867AB-D214-44BF-8E42-1633D5F1DEFA}" destId="{D30BDBD1-9174-41B7-930E-5D98E2A88ED0}" srcOrd="0" destOrd="0" presId="urn:microsoft.com/office/officeart/2008/layout/CircularPictureCallout"/>
    <dgm:cxn modelId="{D503C38C-9C05-4973-A7BC-764063978FF5}" type="presParOf" srcId="{CF13DB94-A72F-406D-BCD2-47589D9E2B64}" destId="{8F10403C-096F-42F0-A62E-2CAD7CE19306}" srcOrd="0" destOrd="0" presId="urn:microsoft.com/office/officeart/2008/layout/CircularPictureCallout"/>
    <dgm:cxn modelId="{364EF072-F3E3-428C-93B1-F3952E293691}" type="presParOf" srcId="{8F10403C-096F-42F0-A62E-2CAD7CE19306}" destId="{2A20BA99-9142-4522-AA04-6881E4A8BA4A}" srcOrd="0" destOrd="0" presId="urn:microsoft.com/office/officeart/2008/layout/CircularPictureCallout"/>
    <dgm:cxn modelId="{3F53982E-3B7E-47F3-BE3B-462AFC225DA0}" type="presParOf" srcId="{2A20BA99-9142-4522-AA04-6881E4A8BA4A}" destId="{68281CD8-07AF-4527-A572-71951231340A}" srcOrd="0" destOrd="0" presId="urn:microsoft.com/office/officeart/2008/layout/CircularPictureCallout"/>
    <dgm:cxn modelId="{11127D95-2B03-4435-A470-09692DDCF676}" type="presParOf" srcId="{8F10403C-096F-42F0-A62E-2CAD7CE19306}" destId="{C826D067-4991-4D82-BAD8-8DB1375DBEC6}" srcOrd="1" destOrd="0" presId="urn:microsoft.com/office/officeart/2008/layout/CircularPictureCallout"/>
    <dgm:cxn modelId="{B8C4A8B5-36FA-4C30-AB80-792AB3046341}" type="presParOf" srcId="{8F10403C-096F-42F0-A62E-2CAD7CE19306}" destId="{6CC4662D-4787-45D5-BC58-CBF1CAE3CDE7}" srcOrd="2" destOrd="0" presId="urn:microsoft.com/office/officeart/2008/layout/CircularPictureCallout"/>
    <dgm:cxn modelId="{E682A391-6D61-4220-A943-22C193CF5931}" type="presParOf" srcId="{6CC4662D-4787-45D5-BC58-CBF1CAE3CDE7}" destId="{DCF460F8-0F50-4058-8CC4-E33A2FB0FBB0}" srcOrd="0" destOrd="0" presId="urn:microsoft.com/office/officeart/2008/layout/CircularPictureCallout"/>
    <dgm:cxn modelId="{771B58E8-BFB2-4409-8990-D5BFB956A57A}" type="presParOf" srcId="{8F10403C-096F-42F0-A62E-2CAD7CE19306}" destId="{CCFFC84D-FCDC-49CF-89AC-8AFCF4165DB2}" srcOrd="3" destOrd="0" presId="urn:microsoft.com/office/officeart/2008/layout/CircularPictureCallout"/>
    <dgm:cxn modelId="{015361AF-8A4C-47A0-8BC1-E98E2EC2499E}" type="presParOf" srcId="{8F10403C-096F-42F0-A62E-2CAD7CE19306}" destId="{5ECD2351-7212-450A-B6EF-0D1402CBBB28}" srcOrd="4" destOrd="0" presId="urn:microsoft.com/office/officeart/2008/layout/CircularPictureCallout"/>
    <dgm:cxn modelId="{6C894DA2-9239-450C-856F-1033F85D7D88}" type="presParOf" srcId="{5ECD2351-7212-450A-B6EF-0D1402CBBB28}" destId="{5800CB7F-C002-4A1A-9E9A-54F8DC85C8E4}" srcOrd="0" destOrd="0" presId="urn:microsoft.com/office/officeart/2008/layout/CircularPictureCallout"/>
    <dgm:cxn modelId="{6FDB09EF-E1AD-43E0-825B-3A1B9FA3D0F2}" type="presParOf" srcId="{8F10403C-096F-42F0-A62E-2CAD7CE19306}" destId="{D5020A8C-0F70-46B7-BB60-7CC73DA4CD2A}" srcOrd="5" destOrd="0" presId="urn:microsoft.com/office/officeart/2008/layout/CircularPictureCallout"/>
    <dgm:cxn modelId="{1B6C4EAA-1EDB-4F6D-9A9E-24CEC4F0B873}" type="presParOf" srcId="{D5020A8C-0F70-46B7-BB60-7CC73DA4CD2A}" destId="{AAC82B6C-E041-499D-A751-F74DFCE631CE}" srcOrd="0" destOrd="0" presId="urn:microsoft.com/office/officeart/2008/layout/CircularPictureCallout"/>
    <dgm:cxn modelId="{B6885F93-624A-4C68-899E-25D693D260B9}" type="presParOf" srcId="{8F10403C-096F-42F0-A62E-2CAD7CE19306}" destId="{A53AEDB5-4BA2-46F1-BD28-64521BB19AF3}" srcOrd="6" destOrd="0" presId="urn:microsoft.com/office/officeart/2008/layout/CircularPictureCallout"/>
    <dgm:cxn modelId="{DBA8ADE2-251E-40AD-89B9-F7913D267C4F}" type="presParOf" srcId="{8F10403C-096F-42F0-A62E-2CAD7CE19306}" destId="{F078355E-9A18-4319-B44C-AB1FC7DB7016}" srcOrd="7" destOrd="0" presId="urn:microsoft.com/office/officeart/2008/layout/CircularPictureCallout"/>
    <dgm:cxn modelId="{ECE9BF67-5BD0-4D2C-896D-B7B2D3D89EBC}" type="presParOf" srcId="{F078355E-9A18-4319-B44C-AB1FC7DB7016}" destId="{8C3DB71E-6049-4A40-BD6C-E8382AD5ACB4}" srcOrd="0" destOrd="0" presId="urn:microsoft.com/office/officeart/2008/layout/CircularPictureCallout"/>
    <dgm:cxn modelId="{FC35DD15-50FA-4861-9F69-54BCBE5C3D17}" type="presParOf" srcId="{8F10403C-096F-42F0-A62E-2CAD7CE19306}" destId="{29F9EBC0-6BFA-4967-8463-DE75732476E7}" srcOrd="8" destOrd="0" presId="urn:microsoft.com/office/officeart/2008/layout/CircularPictureCallout"/>
    <dgm:cxn modelId="{F2AD8067-1870-4A65-9A92-A888A655944C}" type="presParOf" srcId="{29F9EBC0-6BFA-4967-8463-DE75732476E7}" destId="{165AA8D7-E64C-416D-BFD7-8381E37114CB}" srcOrd="0" destOrd="0" presId="urn:microsoft.com/office/officeart/2008/layout/CircularPictureCallout"/>
    <dgm:cxn modelId="{40C24336-9ACC-4E6F-B5C3-50D842EB6191}" type="presParOf" srcId="{8F10403C-096F-42F0-A62E-2CAD7CE19306}" destId="{015E13C0-296F-4CEA-A3F3-51FE03D44127}" srcOrd="9" destOrd="0" presId="urn:microsoft.com/office/officeart/2008/layout/CircularPictureCallout"/>
    <dgm:cxn modelId="{1B08417E-B566-44FE-9CFA-D1017730A411}" type="presParOf" srcId="{8F10403C-096F-42F0-A62E-2CAD7CE19306}" destId="{3EC12831-EFF4-4889-AFE3-B149ED55CEA2}" srcOrd="10" destOrd="0" presId="urn:microsoft.com/office/officeart/2008/layout/CircularPictureCallout"/>
    <dgm:cxn modelId="{5E89FAC5-F3E4-4D3F-A2E3-3EA1B591350D}" type="presParOf" srcId="{3EC12831-EFF4-4889-AFE3-B149ED55CEA2}" destId="{905E6F47-5D3B-4F65-A7C1-BB957263EE21}" srcOrd="0" destOrd="0" presId="urn:microsoft.com/office/officeart/2008/layout/CircularPictureCallout"/>
    <dgm:cxn modelId="{D15B08B6-8A93-4A9D-9DF8-BF8CBCCCA359}" type="presParOf" srcId="{8F10403C-096F-42F0-A62E-2CAD7CE19306}" destId="{5A8FA4C5-6969-4DB4-B71E-4BCDFF484F11}" srcOrd="11" destOrd="0" presId="urn:microsoft.com/office/officeart/2008/layout/CircularPictureCallout"/>
    <dgm:cxn modelId="{7F8254AC-DE36-4E36-9069-81AB1F74CAEA}" type="presParOf" srcId="{5A8FA4C5-6969-4DB4-B71E-4BCDFF484F11}" destId="{D30BDBD1-9174-41B7-930E-5D98E2A88ED0}" srcOrd="0" destOrd="0" presId="urn:microsoft.com/office/officeart/2008/layout/CircularPictureCallout"/>
    <dgm:cxn modelId="{0E05078C-F434-40EE-BF80-9F340072D07F}" type="presParOf" srcId="{8F10403C-096F-42F0-A62E-2CAD7CE19306}" destId="{75A0332A-8F8F-4B1A-BFBE-250B2FBAE633}" srcOrd="12" destOrd="0" presId="urn:microsoft.com/office/officeart/2008/layout/CircularPictureCallout"/>
    <dgm:cxn modelId="{59353A47-DE17-4F15-A6E3-6CD1BB2B22A1}" type="presParOf" srcId="{8F10403C-096F-42F0-A62E-2CAD7CE19306}" destId="{0A01BCF6-B6E8-4335-BBF2-C3799BC1DE39}" srcOrd="13" destOrd="0" presId="urn:microsoft.com/office/officeart/2008/layout/CircularPictureCallout"/>
    <dgm:cxn modelId="{918CFD01-04A4-4AC4-BC74-FC1148EE789B}" type="presParOf" srcId="{0A01BCF6-B6E8-4335-BBF2-C3799BC1DE39}" destId="{9E3A8E46-A74E-4B87-8E39-D109F0AEB2ED}" srcOrd="0" destOrd="0" presId="urn:microsoft.com/office/officeart/2008/layout/CircularPictureCallou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B31586-B8E1-4F22-BB60-3E0C4540F1E3}" type="doc">
      <dgm:prSet loTypeId="urn:microsoft.com/office/officeart/2008/layout/CircularPictureCallout" loCatId="pictur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0045AF5-5DBC-4C60-B495-1DE406936556}">
      <dgm:prSet/>
      <dgm:spPr/>
      <dgm:t>
        <a:bodyPr/>
        <a:lstStyle/>
        <a:p>
          <a:endParaRPr lang="en-US"/>
        </a:p>
      </dgm:t>
    </dgm:pt>
    <dgm:pt modelId="{8CC87F02-B118-420E-8AA5-80BB0446D16B}" type="parTrans" cxnId="{2DEFE99A-762C-492E-A7E3-F5F2EA162B3A}">
      <dgm:prSet/>
      <dgm:spPr/>
      <dgm:t>
        <a:bodyPr/>
        <a:lstStyle/>
        <a:p>
          <a:endParaRPr lang="en-US"/>
        </a:p>
      </dgm:t>
    </dgm:pt>
    <dgm:pt modelId="{F03213AC-285D-4B61-9C5B-F890855C2BAC}" type="sibTrans" cxnId="{2DEFE99A-762C-492E-A7E3-F5F2EA162B3A}">
      <dgm:prSet/>
      <dgm:spPr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32E5EE4E-A045-4E20-B736-1C4B6B70F8F1}">
      <dgm:prSet phldrT="[Text]" custT="1"/>
      <dgm:spPr/>
      <dgm:t>
        <a:bodyPr/>
        <a:lstStyle/>
        <a:p>
          <a:r>
            <a:rPr lang="en-US" sz="2000" dirty="0" smtClean="0">
              <a:solidFill>
                <a:srgbClr val="0E3793"/>
              </a:solidFill>
            </a:rPr>
            <a:t>State &amp; Federal</a:t>
          </a:r>
          <a:endParaRPr lang="en-US" sz="2000" dirty="0">
            <a:solidFill>
              <a:srgbClr val="0E3793"/>
            </a:solidFill>
          </a:endParaRPr>
        </a:p>
      </dgm:t>
    </dgm:pt>
    <dgm:pt modelId="{BF46B123-52CC-43F3-A1CE-7B0D11E9EF75}" type="parTrans" cxnId="{E90E65C5-7D7D-469C-BFD1-20D291154395}">
      <dgm:prSet/>
      <dgm:spPr/>
      <dgm:t>
        <a:bodyPr/>
        <a:lstStyle/>
        <a:p>
          <a:endParaRPr lang="en-US"/>
        </a:p>
      </dgm:t>
    </dgm:pt>
    <dgm:pt modelId="{87C263A8-932D-4092-B7B4-0FEAA4483696}" type="sibTrans" cxnId="{E90E65C5-7D7D-469C-BFD1-20D291154395}">
      <dgm:prSet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1B48B09-4361-4782-8A7C-A11E207FD9FD}">
      <dgm:prSet phldrT="[Text]" custT="1"/>
      <dgm:spPr/>
      <dgm:t>
        <a:bodyPr/>
        <a:lstStyle/>
        <a:p>
          <a:r>
            <a:rPr lang="en-US" sz="2000" dirty="0" smtClean="0">
              <a:solidFill>
                <a:srgbClr val="C00000"/>
              </a:solidFill>
            </a:rPr>
            <a:t>NVTA</a:t>
          </a:r>
          <a:endParaRPr lang="en-US" sz="2000" dirty="0">
            <a:solidFill>
              <a:srgbClr val="C00000"/>
            </a:solidFill>
          </a:endParaRPr>
        </a:p>
      </dgm:t>
    </dgm:pt>
    <dgm:pt modelId="{2728C4BB-D9F8-4DE4-8F54-F806606A4EAA}" type="parTrans" cxnId="{37DFD61C-7C84-4A89-A324-95E5FCCF9B25}">
      <dgm:prSet/>
      <dgm:spPr/>
      <dgm:t>
        <a:bodyPr/>
        <a:lstStyle/>
        <a:p>
          <a:endParaRPr lang="en-US"/>
        </a:p>
      </dgm:t>
    </dgm:pt>
    <dgm:pt modelId="{C1281229-14C1-4EE3-A2BF-3B42258FDAEB}" type="sibTrans" cxnId="{37DFD61C-7C84-4A89-A324-95E5FCCF9B25}">
      <dgm:prSet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E604729-478B-4693-8F5F-437A18DD3B2F}">
      <dgm:prSet phldrT="[Text]" custT="1"/>
      <dgm:spPr/>
      <dgm:t>
        <a:bodyPr/>
        <a:lstStyle/>
        <a:p>
          <a:r>
            <a:rPr lang="en-US" sz="2000" i="0" dirty="0" smtClean="0">
              <a:solidFill>
                <a:schemeClr val="tx1">
                  <a:lumMod val="60000"/>
                  <a:lumOff val="40000"/>
                </a:schemeClr>
              </a:solidFill>
            </a:rPr>
            <a:t>Legislative Bonds</a:t>
          </a:r>
          <a:endParaRPr lang="en-US" sz="2000" i="0" dirty="0">
            <a:solidFill>
              <a:schemeClr val="tx1">
                <a:lumMod val="60000"/>
                <a:lumOff val="40000"/>
              </a:schemeClr>
            </a:solidFill>
          </a:endParaRPr>
        </a:p>
      </dgm:t>
    </dgm:pt>
    <dgm:pt modelId="{659AB078-B176-4898-B614-367F4EB15828}" type="parTrans" cxnId="{692CB365-0D98-4371-9216-2F1D3510416F}">
      <dgm:prSet/>
      <dgm:spPr/>
      <dgm:t>
        <a:bodyPr/>
        <a:lstStyle/>
        <a:p>
          <a:endParaRPr lang="en-US"/>
        </a:p>
      </dgm:t>
    </dgm:pt>
    <dgm:pt modelId="{5BA867AB-D214-44BF-8E42-1633D5F1DEFA}" type="sibTrans" cxnId="{692CB365-0D98-4371-9216-2F1D3510416F}">
      <dgm:prSet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74C9715-083F-431B-ABE5-C9BF1A37EF7E}">
      <dgm:prSet phldrT="[Text]" custT="1"/>
      <dgm:spPr/>
      <dgm:t>
        <a:bodyPr lIns="0" rIns="0"/>
        <a:lstStyle/>
        <a:p>
          <a:r>
            <a:rPr lang="en-US" sz="2000" dirty="0" smtClean="0">
              <a:solidFill>
                <a:srgbClr val="2F7B31"/>
              </a:solidFill>
            </a:rPr>
            <a:t>Prince William County</a:t>
          </a:r>
          <a:endParaRPr lang="en-US" sz="2000" dirty="0">
            <a:solidFill>
              <a:srgbClr val="2F7B31"/>
            </a:solidFill>
          </a:endParaRPr>
        </a:p>
      </dgm:t>
    </dgm:pt>
    <dgm:pt modelId="{431371DF-2A31-49C2-8BC4-7A64B061CA56}" type="parTrans" cxnId="{29BDB620-E424-451C-A839-A77E3AFF7421}">
      <dgm:prSet/>
      <dgm:spPr/>
      <dgm:t>
        <a:bodyPr/>
        <a:lstStyle/>
        <a:p>
          <a:endParaRPr lang="en-US"/>
        </a:p>
      </dgm:t>
    </dgm:pt>
    <dgm:pt modelId="{E035818A-8D92-4C0F-9880-151D754C5F55}" type="sibTrans" cxnId="{29BDB620-E424-451C-A839-A77E3AFF7421}">
      <dgm:prSet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F13DB94-A72F-406D-BCD2-47589D9E2B64}" type="pres">
      <dgm:prSet presAssocID="{04B31586-B8E1-4F22-BB60-3E0C4540F1E3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endParaRPr lang="en-US"/>
        </a:p>
      </dgm:t>
    </dgm:pt>
    <dgm:pt modelId="{8F10403C-096F-42F0-A62E-2CAD7CE19306}" type="pres">
      <dgm:prSet presAssocID="{04B31586-B8E1-4F22-BB60-3E0C4540F1E3}" presName="Name1" presStyleCnt="0"/>
      <dgm:spPr/>
    </dgm:pt>
    <dgm:pt modelId="{2A20BA99-9142-4522-AA04-6881E4A8BA4A}" type="pres">
      <dgm:prSet presAssocID="{F03213AC-285D-4B61-9C5B-F890855C2BAC}" presName="picture_1" presStyleCnt="0"/>
      <dgm:spPr/>
    </dgm:pt>
    <dgm:pt modelId="{68281CD8-07AF-4527-A572-71951231340A}" type="pres">
      <dgm:prSet presAssocID="{F03213AC-285D-4B61-9C5B-F890855C2BAC}" presName="pictureRepeatNode" presStyleLbl="alignImgPlace1" presStyleIdx="0" presStyleCnt="5" custLinFactNeighborX="-17063"/>
      <dgm:spPr/>
      <dgm:t>
        <a:bodyPr/>
        <a:lstStyle/>
        <a:p>
          <a:endParaRPr lang="en-US"/>
        </a:p>
      </dgm:t>
    </dgm:pt>
    <dgm:pt modelId="{C826D067-4991-4D82-BAD8-8DB1375DBEC6}" type="pres">
      <dgm:prSet presAssocID="{30045AF5-5DBC-4C60-B495-1DE406936556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C4662D-4787-45D5-BC58-CBF1CAE3CDE7}" type="pres">
      <dgm:prSet presAssocID="{C1281229-14C1-4EE3-A2BF-3B42258FDAEB}" presName="picture_2" presStyleCnt="0"/>
      <dgm:spPr/>
    </dgm:pt>
    <dgm:pt modelId="{DCF460F8-0F50-4058-8CC4-E33A2FB0FBB0}" type="pres">
      <dgm:prSet presAssocID="{C1281229-14C1-4EE3-A2BF-3B42258FDAEB}" presName="pictureRepeatNode" presStyleLbl="alignImgPlace1" presStyleIdx="1" presStyleCnt="5" custScaleX="79616" custScaleY="79616" custLinFactNeighborX="53946" custLinFactNeighborY="76040"/>
      <dgm:spPr/>
      <dgm:t>
        <a:bodyPr/>
        <a:lstStyle/>
        <a:p>
          <a:endParaRPr lang="en-US"/>
        </a:p>
      </dgm:t>
    </dgm:pt>
    <dgm:pt modelId="{CCFFC84D-FCDC-49CF-89AC-8AFCF4165DB2}" type="pres">
      <dgm:prSet presAssocID="{71B48B09-4361-4782-8A7C-A11E207FD9FD}" presName="line_2" presStyleLbl="parChTrans1D1" presStyleIdx="0" presStyleCnt="4" custLinFactY="1322034" custLinFactNeighborX="21090" custLinFactNeighborY="1400000"/>
      <dgm:spPr/>
    </dgm:pt>
    <dgm:pt modelId="{5ECD2351-7212-450A-B6EF-0D1402CBBB28}" type="pres">
      <dgm:prSet presAssocID="{71B48B09-4361-4782-8A7C-A11E207FD9FD}" presName="textparent_2" presStyleLbl="node1" presStyleIdx="0" presStyleCnt="0"/>
      <dgm:spPr/>
    </dgm:pt>
    <dgm:pt modelId="{5800CB7F-C002-4A1A-9E9A-54F8DC85C8E4}" type="pres">
      <dgm:prSet presAssocID="{71B48B09-4361-4782-8A7C-A11E207FD9FD}" presName="text_2" presStyleLbl="revTx" presStyleIdx="0" presStyleCnt="4" custLinFactNeighborX="94053" custLinFactNeighborY="798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020A8C-0F70-46B7-BB60-7CC73DA4CD2A}" type="pres">
      <dgm:prSet presAssocID="{87C263A8-932D-4092-B7B4-0FEAA4483696}" presName="picture_3" presStyleCnt="0"/>
      <dgm:spPr/>
    </dgm:pt>
    <dgm:pt modelId="{AAC82B6C-E041-499D-A751-F74DFCE631CE}" type="pres">
      <dgm:prSet presAssocID="{87C263A8-932D-4092-B7B4-0FEAA4483696}" presName="pictureRepeatNode" presStyleLbl="alignImgPlace1" presStyleIdx="2" presStyleCnt="5" custScaleX="79607" custScaleY="79607" custLinFactNeighborX="-64045" custLinFactNeighborY="51585"/>
      <dgm:spPr/>
      <dgm:t>
        <a:bodyPr/>
        <a:lstStyle/>
        <a:p>
          <a:endParaRPr lang="en-US"/>
        </a:p>
      </dgm:t>
    </dgm:pt>
    <dgm:pt modelId="{A53AEDB5-4BA2-46F1-BD28-64521BB19AF3}" type="pres">
      <dgm:prSet presAssocID="{32E5EE4E-A045-4E20-B736-1C4B6B70F8F1}" presName="line_3" presStyleLbl="parChTrans1D1" presStyleIdx="1" presStyleCnt="4" custLinFactY="900000" custLinFactNeighborX="-5976" custLinFactNeighborY="979177"/>
      <dgm:spPr/>
    </dgm:pt>
    <dgm:pt modelId="{F078355E-9A18-4319-B44C-AB1FC7DB7016}" type="pres">
      <dgm:prSet presAssocID="{32E5EE4E-A045-4E20-B736-1C4B6B70F8F1}" presName="textparent_3" presStyleLbl="node1" presStyleIdx="0" presStyleCnt="0"/>
      <dgm:spPr/>
    </dgm:pt>
    <dgm:pt modelId="{8C3DB71E-6049-4A40-BD6C-E8382AD5ACB4}" type="pres">
      <dgm:prSet presAssocID="{32E5EE4E-A045-4E20-B736-1C4B6B70F8F1}" presName="text_3" presStyleLbl="revTx" presStyleIdx="1" presStyleCnt="4" custScaleX="206968" custLinFactNeighborX="-55763" custLinFactNeighborY="598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F9EBC0-6BFA-4967-8463-DE75732476E7}" type="pres">
      <dgm:prSet presAssocID="{E035818A-8D92-4C0F-9880-151D754C5F55}" presName="picture_4" presStyleCnt="0"/>
      <dgm:spPr/>
    </dgm:pt>
    <dgm:pt modelId="{165AA8D7-E64C-416D-BFD7-8381E37114CB}" type="pres">
      <dgm:prSet presAssocID="{E035818A-8D92-4C0F-9880-151D754C5F55}" presName="pictureRepeatNode" presStyleLbl="alignImgPlace1" presStyleIdx="3" presStyleCnt="5" custScaleX="79607" custScaleY="79607" custLinFactNeighborX="-51761" custLinFactNeighborY="10086"/>
      <dgm:spPr/>
      <dgm:t>
        <a:bodyPr/>
        <a:lstStyle/>
        <a:p>
          <a:endParaRPr lang="en-US"/>
        </a:p>
      </dgm:t>
    </dgm:pt>
    <dgm:pt modelId="{015E13C0-296F-4CEA-A3F3-51FE03D44127}" type="pres">
      <dgm:prSet presAssocID="{274C9715-083F-431B-ABE5-C9BF1A37EF7E}" presName="line_4" presStyleLbl="parChTrans1D1" presStyleIdx="2" presStyleCnt="4" custLinFactY="200000" custLinFactNeighborX="-19195" custLinFactNeighborY="249159"/>
      <dgm:spPr/>
    </dgm:pt>
    <dgm:pt modelId="{3EC12831-EFF4-4889-AFE3-B149ED55CEA2}" type="pres">
      <dgm:prSet presAssocID="{274C9715-083F-431B-ABE5-C9BF1A37EF7E}" presName="textparent_4" presStyleLbl="node1" presStyleIdx="0" presStyleCnt="0"/>
      <dgm:spPr/>
    </dgm:pt>
    <dgm:pt modelId="{905E6F47-5D3B-4F65-A7C1-BB957263EE21}" type="pres">
      <dgm:prSet presAssocID="{274C9715-083F-431B-ABE5-C9BF1A37EF7E}" presName="text_4" presStyleLbl="revTx" presStyleIdx="2" presStyleCnt="4" custScaleX="265387" custLinFactNeighborX="-55055" custLinFactNeighborY="1831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8FA4C5-6969-4DB4-B71E-4BCDFF484F11}" type="pres">
      <dgm:prSet presAssocID="{5BA867AB-D214-44BF-8E42-1633D5F1DEFA}" presName="picture_5" presStyleCnt="0"/>
      <dgm:spPr/>
    </dgm:pt>
    <dgm:pt modelId="{D30BDBD1-9174-41B7-930E-5D98E2A88ED0}" type="pres">
      <dgm:prSet presAssocID="{5BA867AB-D214-44BF-8E42-1633D5F1DEFA}" presName="pictureRepeatNode" presStyleLbl="alignImgPlace1" presStyleIdx="4" presStyleCnt="5" custScaleX="79607" custScaleY="79607" custLinFactNeighborX="59849" custLinFactNeighborY="-12755"/>
      <dgm:spPr/>
      <dgm:t>
        <a:bodyPr/>
        <a:lstStyle/>
        <a:p>
          <a:endParaRPr lang="en-US"/>
        </a:p>
      </dgm:t>
    </dgm:pt>
    <dgm:pt modelId="{75A0332A-8F8F-4B1A-BFBE-250B2FBAE633}" type="pres">
      <dgm:prSet presAssocID="{BE604729-478B-4693-8F5F-437A18DD3B2F}" presName="line_5" presStyleLbl="parChTrans1D1" presStyleIdx="3" presStyleCnt="4" custLinFactY="-200000" custLinFactNeighborX="11488" custLinFactNeighborY="-203225"/>
      <dgm:spPr/>
    </dgm:pt>
    <dgm:pt modelId="{0A01BCF6-B6E8-4335-BBF2-C3799BC1DE39}" type="pres">
      <dgm:prSet presAssocID="{BE604729-478B-4693-8F5F-437A18DD3B2F}" presName="textparent_5" presStyleLbl="node1" presStyleIdx="0" presStyleCnt="0"/>
      <dgm:spPr/>
    </dgm:pt>
    <dgm:pt modelId="{9E3A8E46-A74E-4B87-8E39-D109F0AEB2ED}" type="pres">
      <dgm:prSet presAssocID="{BE604729-478B-4693-8F5F-437A18DD3B2F}" presName="text_5" presStyleLbl="revTx" presStyleIdx="3" presStyleCnt="4" custScaleX="165913" custLinFactNeighborX="61781" custLinFactNeighborY="-61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32EB1C1-B260-47A0-AB83-6C88F4DC26EF}" type="presOf" srcId="{32E5EE4E-A045-4E20-B736-1C4B6B70F8F1}" destId="{8C3DB71E-6049-4A40-BD6C-E8382AD5ACB4}" srcOrd="0" destOrd="0" presId="urn:microsoft.com/office/officeart/2008/layout/CircularPictureCallout"/>
    <dgm:cxn modelId="{018959C7-0533-4A27-9D1F-1BA45DF8809A}" type="presOf" srcId="{F03213AC-285D-4B61-9C5B-F890855C2BAC}" destId="{68281CD8-07AF-4527-A572-71951231340A}" srcOrd="0" destOrd="0" presId="urn:microsoft.com/office/officeart/2008/layout/CircularPictureCallout"/>
    <dgm:cxn modelId="{FF40D69A-529D-4EB1-BF46-5F99D112B16C}" type="presOf" srcId="{BE604729-478B-4693-8F5F-437A18DD3B2F}" destId="{9E3A8E46-A74E-4B87-8E39-D109F0AEB2ED}" srcOrd="0" destOrd="0" presId="urn:microsoft.com/office/officeart/2008/layout/CircularPictureCallout"/>
    <dgm:cxn modelId="{37DFD61C-7C84-4A89-A324-95E5FCCF9B25}" srcId="{04B31586-B8E1-4F22-BB60-3E0C4540F1E3}" destId="{71B48B09-4361-4782-8A7C-A11E207FD9FD}" srcOrd="1" destOrd="0" parTransId="{2728C4BB-D9F8-4DE4-8F54-F806606A4EAA}" sibTransId="{C1281229-14C1-4EE3-A2BF-3B42258FDAEB}"/>
    <dgm:cxn modelId="{78A99042-970C-4651-8040-62B48E409C27}" type="presOf" srcId="{5BA867AB-D214-44BF-8E42-1633D5F1DEFA}" destId="{D30BDBD1-9174-41B7-930E-5D98E2A88ED0}" srcOrd="0" destOrd="0" presId="urn:microsoft.com/office/officeart/2008/layout/CircularPictureCallout"/>
    <dgm:cxn modelId="{29BDB620-E424-451C-A839-A77E3AFF7421}" srcId="{04B31586-B8E1-4F22-BB60-3E0C4540F1E3}" destId="{274C9715-083F-431B-ABE5-C9BF1A37EF7E}" srcOrd="3" destOrd="0" parTransId="{431371DF-2A31-49C2-8BC4-7A64B061CA56}" sibTransId="{E035818A-8D92-4C0F-9880-151D754C5F55}"/>
    <dgm:cxn modelId="{80B0B1AB-33ED-45A4-B5B4-0E0BE5F97A6F}" type="presOf" srcId="{71B48B09-4361-4782-8A7C-A11E207FD9FD}" destId="{5800CB7F-C002-4A1A-9E9A-54F8DC85C8E4}" srcOrd="0" destOrd="0" presId="urn:microsoft.com/office/officeart/2008/layout/CircularPictureCallout"/>
    <dgm:cxn modelId="{BB942732-DEC7-440C-97B0-77F32532CD44}" type="presOf" srcId="{30045AF5-5DBC-4C60-B495-1DE406936556}" destId="{C826D067-4991-4D82-BAD8-8DB1375DBEC6}" srcOrd="0" destOrd="0" presId="urn:microsoft.com/office/officeart/2008/layout/CircularPictureCallout"/>
    <dgm:cxn modelId="{8EB4C9EF-29D3-435F-9913-B66D78C8D358}" type="presOf" srcId="{C1281229-14C1-4EE3-A2BF-3B42258FDAEB}" destId="{DCF460F8-0F50-4058-8CC4-E33A2FB0FBB0}" srcOrd="0" destOrd="0" presId="urn:microsoft.com/office/officeart/2008/layout/CircularPictureCallout"/>
    <dgm:cxn modelId="{89B83FFC-FABB-48AC-ADE1-B492ABDCFC20}" type="presOf" srcId="{87C263A8-932D-4092-B7B4-0FEAA4483696}" destId="{AAC82B6C-E041-499D-A751-F74DFCE631CE}" srcOrd="0" destOrd="0" presId="urn:microsoft.com/office/officeart/2008/layout/CircularPictureCallout"/>
    <dgm:cxn modelId="{692CB365-0D98-4371-9216-2F1D3510416F}" srcId="{04B31586-B8E1-4F22-BB60-3E0C4540F1E3}" destId="{BE604729-478B-4693-8F5F-437A18DD3B2F}" srcOrd="4" destOrd="0" parTransId="{659AB078-B176-4898-B614-367F4EB15828}" sibTransId="{5BA867AB-D214-44BF-8E42-1633D5F1DEFA}"/>
    <dgm:cxn modelId="{2DEFE99A-762C-492E-A7E3-F5F2EA162B3A}" srcId="{04B31586-B8E1-4F22-BB60-3E0C4540F1E3}" destId="{30045AF5-5DBC-4C60-B495-1DE406936556}" srcOrd="0" destOrd="0" parTransId="{8CC87F02-B118-420E-8AA5-80BB0446D16B}" sibTransId="{F03213AC-285D-4B61-9C5B-F890855C2BAC}"/>
    <dgm:cxn modelId="{CCAAF359-5B0C-4F6A-BAFD-8E068505AA40}" type="presOf" srcId="{274C9715-083F-431B-ABE5-C9BF1A37EF7E}" destId="{905E6F47-5D3B-4F65-A7C1-BB957263EE21}" srcOrd="0" destOrd="0" presId="urn:microsoft.com/office/officeart/2008/layout/CircularPictureCallout"/>
    <dgm:cxn modelId="{C7C91732-AC6D-4DDA-8053-FDC9ACAD8045}" type="presOf" srcId="{E035818A-8D92-4C0F-9880-151D754C5F55}" destId="{165AA8D7-E64C-416D-BFD7-8381E37114CB}" srcOrd="0" destOrd="0" presId="urn:microsoft.com/office/officeart/2008/layout/CircularPictureCallout"/>
    <dgm:cxn modelId="{E90E65C5-7D7D-469C-BFD1-20D291154395}" srcId="{04B31586-B8E1-4F22-BB60-3E0C4540F1E3}" destId="{32E5EE4E-A045-4E20-B736-1C4B6B70F8F1}" srcOrd="2" destOrd="0" parTransId="{BF46B123-52CC-43F3-A1CE-7B0D11E9EF75}" sibTransId="{87C263A8-932D-4092-B7B4-0FEAA4483696}"/>
    <dgm:cxn modelId="{9EB35010-4252-40E0-983B-18D3B994491A}" type="presOf" srcId="{04B31586-B8E1-4F22-BB60-3E0C4540F1E3}" destId="{CF13DB94-A72F-406D-BCD2-47589D9E2B64}" srcOrd="0" destOrd="0" presId="urn:microsoft.com/office/officeart/2008/layout/CircularPictureCallout"/>
    <dgm:cxn modelId="{05DE3D44-B760-4CD9-9441-D10CC9853651}" type="presParOf" srcId="{CF13DB94-A72F-406D-BCD2-47589D9E2B64}" destId="{8F10403C-096F-42F0-A62E-2CAD7CE19306}" srcOrd="0" destOrd="0" presId="urn:microsoft.com/office/officeart/2008/layout/CircularPictureCallout"/>
    <dgm:cxn modelId="{C8668313-D881-467E-B626-048B16B4C0DF}" type="presParOf" srcId="{8F10403C-096F-42F0-A62E-2CAD7CE19306}" destId="{2A20BA99-9142-4522-AA04-6881E4A8BA4A}" srcOrd="0" destOrd="0" presId="urn:microsoft.com/office/officeart/2008/layout/CircularPictureCallout"/>
    <dgm:cxn modelId="{E9E410EF-A291-45B3-8946-EE2495347351}" type="presParOf" srcId="{2A20BA99-9142-4522-AA04-6881E4A8BA4A}" destId="{68281CD8-07AF-4527-A572-71951231340A}" srcOrd="0" destOrd="0" presId="urn:microsoft.com/office/officeart/2008/layout/CircularPictureCallout"/>
    <dgm:cxn modelId="{D0836C33-65F1-447F-961A-53F2203BEB06}" type="presParOf" srcId="{8F10403C-096F-42F0-A62E-2CAD7CE19306}" destId="{C826D067-4991-4D82-BAD8-8DB1375DBEC6}" srcOrd="1" destOrd="0" presId="urn:microsoft.com/office/officeart/2008/layout/CircularPictureCallout"/>
    <dgm:cxn modelId="{265F45F5-AF6C-4B5E-A1A6-A9389DA45022}" type="presParOf" srcId="{8F10403C-096F-42F0-A62E-2CAD7CE19306}" destId="{6CC4662D-4787-45D5-BC58-CBF1CAE3CDE7}" srcOrd="2" destOrd="0" presId="urn:microsoft.com/office/officeart/2008/layout/CircularPictureCallout"/>
    <dgm:cxn modelId="{8B928650-7594-479E-93F5-4F57D81DF945}" type="presParOf" srcId="{6CC4662D-4787-45D5-BC58-CBF1CAE3CDE7}" destId="{DCF460F8-0F50-4058-8CC4-E33A2FB0FBB0}" srcOrd="0" destOrd="0" presId="urn:microsoft.com/office/officeart/2008/layout/CircularPictureCallout"/>
    <dgm:cxn modelId="{45969959-1D63-46B5-9B54-28AD121EF333}" type="presParOf" srcId="{8F10403C-096F-42F0-A62E-2CAD7CE19306}" destId="{CCFFC84D-FCDC-49CF-89AC-8AFCF4165DB2}" srcOrd="3" destOrd="0" presId="urn:microsoft.com/office/officeart/2008/layout/CircularPictureCallout"/>
    <dgm:cxn modelId="{1A9C582E-DF8E-4E83-A37B-6295ED34C885}" type="presParOf" srcId="{8F10403C-096F-42F0-A62E-2CAD7CE19306}" destId="{5ECD2351-7212-450A-B6EF-0D1402CBBB28}" srcOrd="4" destOrd="0" presId="urn:microsoft.com/office/officeart/2008/layout/CircularPictureCallout"/>
    <dgm:cxn modelId="{099F552D-F30F-467F-95AA-E8C462245891}" type="presParOf" srcId="{5ECD2351-7212-450A-B6EF-0D1402CBBB28}" destId="{5800CB7F-C002-4A1A-9E9A-54F8DC85C8E4}" srcOrd="0" destOrd="0" presId="urn:microsoft.com/office/officeart/2008/layout/CircularPictureCallout"/>
    <dgm:cxn modelId="{E6142B7A-7B40-4A55-A408-A4FCD66A132C}" type="presParOf" srcId="{8F10403C-096F-42F0-A62E-2CAD7CE19306}" destId="{D5020A8C-0F70-46B7-BB60-7CC73DA4CD2A}" srcOrd="5" destOrd="0" presId="urn:microsoft.com/office/officeart/2008/layout/CircularPictureCallout"/>
    <dgm:cxn modelId="{2BE1310E-0D44-4BC6-8B61-261F735F2A8F}" type="presParOf" srcId="{D5020A8C-0F70-46B7-BB60-7CC73DA4CD2A}" destId="{AAC82B6C-E041-499D-A751-F74DFCE631CE}" srcOrd="0" destOrd="0" presId="urn:microsoft.com/office/officeart/2008/layout/CircularPictureCallout"/>
    <dgm:cxn modelId="{F6F1B6DE-295C-4607-925F-4D611F24294B}" type="presParOf" srcId="{8F10403C-096F-42F0-A62E-2CAD7CE19306}" destId="{A53AEDB5-4BA2-46F1-BD28-64521BB19AF3}" srcOrd="6" destOrd="0" presId="urn:microsoft.com/office/officeart/2008/layout/CircularPictureCallout"/>
    <dgm:cxn modelId="{17B52F1C-A294-477D-B3F7-47454E6E8C91}" type="presParOf" srcId="{8F10403C-096F-42F0-A62E-2CAD7CE19306}" destId="{F078355E-9A18-4319-B44C-AB1FC7DB7016}" srcOrd="7" destOrd="0" presId="urn:microsoft.com/office/officeart/2008/layout/CircularPictureCallout"/>
    <dgm:cxn modelId="{F32F361C-E455-418C-A8A1-1C8CAEA5E437}" type="presParOf" srcId="{F078355E-9A18-4319-B44C-AB1FC7DB7016}" destId="{8C3DB71E-6049-4A40-BD6C-E8382AD5ACB4}" srcOrd="0" destOrd="0" presId="urn:microsoft.com/office/officeart/2008/layout/CircularPictureCallout"/>
    <dgm:cxn modelId="{11604515-9AEC-4ABC-86A3-9536A70E468A}" type="presParOf" srcId="{8F10403C-096F-42F0-A62E-2CAD7CE19306}" destId="{29F9EBC0-6BFA-4967-8463-DE75732476E7}" srcOrd="8" destOrd="0" presId="urn:microsoft.com/office/officeart/2008/layout/CircularPictureCallout"/>
    <dgm:cxn modelId="{C4904AA0-35F5-417F-90AC-FF412E2500B4}" type="presParOf" srcId="{29F9EBC0-6BFA-4967-8463-DE75732476E7}" destId="{165AA8D7-E64C-416D-BFD7-8381E37114CB}" srcOrd="0" destOrd="0" presId="urn:microsoft.com/office/officeart/2008/layout/CircularPictureCallout"/>
    <dgm:cxn modelId="{68C52560-CF72-4FD4-8172-B9EAD40F746E}" type="presParOf" srcId="{8F10403C-096F-42F0-A62E-2CAD7CE19306}" destId="{015E13C0-296F-4CEA-A3F3-51FE03D44127}" srcOrd="9" destOrd="0" presId="urn:microsoft.com/office/officeart/2008/layout/CircularPictureCallout"/>
    <dgm:cxn modelId="{907C8A3D-BF2D-47D5-95B0-5321AFD79E34}" type="presParOf" srcId="{8F10403C-096F-42F0-A62E-2CAD7CE19306}" destId="{3EC12831-EFF4-4889-AFE3-B149ED55CEA2}" srcOrd="10" destOrd="0" presId="urn:microsoft.com/office/officeart/2008/layout/CircularPictureCallout"/>
    <dgm:cxn modelId="{41403BC2-1DFA-41CF-92DE-B62F5A465AC0}" type="presParOf" srcId="{3EC12831-EFF4-4889-AFE3-B149ED55CEA2}" destId="{905E6F47-5D3B-4F65-A7C1-BB957263EE21}" srcOrd="0" destOrd="0" presId="urn:microsoft.com/office/officeart/2008/layout/CircularPictureCallout"/>
    <dgm:cxn modelId="{CAB37E7C-FA7B-45D6-A964-87AA376920B4}" type="presParOf" srcId="{8F10403C-096F-42F0-A62E-2CAD7CE19306}" destId="{5A8FA4C5-6969-4DB4-B71E-4BCDFF484F11}" srcOrd="11" destOrd="0" presId="urn:microsoft.com/office/officeart/2008/layout/CircularPictureCallout"/>
    <dgm:cxn modelId="{F41A91EB-ED95-43A2-96B6-4AC5D427789D}" type="presParOf" srcId="{5A8FA4C5-6969-4DB4-B71E-4BCDFF484F11}" destId="{D30BDBD1-9174-41B7-930E-5D98E2A88ED0}" srcOrd="0" destOrd="0" presId="urn:microsoft.com/office/officeart/2008/layout/CircularPictureCallout"/>
    <dgm:cxn modelId="{D7B671BC-8C16-44B9-A032-F3220B61EE48}" type="presParOf" srcId="{8F10403C-096F-42F0-A62E-2CAD7CE19306}" destId="{75A0332A-8F8F-4B1A-BFBE-250B2FBAE633}" srcOrd="12" destOrd="0" presId="urn:microsoft.com/office/officeart/2008/layout/CircularPictureCallout"/>
    <dgm:cxn modelId="{248B685E-B3D2-42DE-B16D-BEB96EE131DC}" type="presParOf" srcId="{8F10403C-096F-42F0-A62E-2CAD7CE19306}" destId="{0A01BCF6-B6E8-4335-BBF2-C3799BC1DE39}" srcOrd="13" destOrd="0" presId="urn:microsoft.com/office/officeart/2008/layout/CircularPictureCallout"/>
    <dgm:cxn modelId="{89458187-9DFF-41BB-83F8-10B617E9BB27}" type="presParOf" srcId="{0A01BCF6-B6E8-4335-BBF2-C3799BC1DE39}" destId="{9E3A8E46-A74E-4B87-8E39-D109F0AEB2ED}" srcOrd="0" destOrd="0" presId="urn:microsoft.com/office/officeart/2008/layout/CircularPictureCallou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4B31586-B8E1-4F22-BB60-3E0C4540F1E3}" type="doc">
      <dgm:prSet loTypeId="urn:microsoft.com/office/officeart/2008/layout/CircularPictureCallout" loCatId="picture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30045AF5-5DBC-4C60-B495-1DE406936556}">
      <dgm:prSet/>
      <dgm:spPr/>
      <dgm:t>
        <a:bodyPr/>
        <a:lstStyle/>
        <a:p>
          <a:endParaRPr lang="en-US"/>
        </a:p>
      </dgm:t>
    </dgm:pt>
    <dgm:pt modelId="{8CC87F02-B118-420E-8AA5-80BB0446D16B}" type="parTrans" cxnId="{2DEFE99A-762C-492E-A7E3-F5F2EA162B3A}">
      <dgm:prSet/>
      <dgm:spPr/>
      <dgm:t>
        <a:bodyPr/>
        <a:lstStyle/>
        <a:p>
          <a:endParaRPr lang="en-US"/>
        </a:p>
      </dgm:t>
    </dgm:pt>
    <dgm:pt modelId="{F03213AC-285D-4B61-9C5B-F890855C2BAC}" type="sibTrans" cxnId="{2DEFE99A-762C-492E-A7E3-F5F2EA162B3A}">
      <dgm:prSet/>
      <dgm:spPr>
        <a:blipFill rotWithShape="1">
          <a:blip xmlns:r="http://schemas.openxmlformats.org/officeDocument/2006/relationships" r:embed="rId1"/>
          <a:stretch>
            <a:fillRect/>
          </a:stretch>
        </a:blipFill>
        <a:scene3d>
          <a:camera prst="orthographicFront">
            <a:rot lat="0" lon="0" rev="0"/>
          </a:camera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gm:spPr>
      <dgm:t>
        <a:bodyPr/>
        <a:lstStyle/>
        <a:p>
          <a:endParaRPr lang="en-US"/>
        </a:p>
      </dgm:t>
    </dgm:pt>
    <dgm:pt modelId="{32E5EE4E-A045-4E20-B736-1C4B6B70F8F1}">
      <dgm:prSet phldrT="[Text]" custT="1"/>
      <dgm:spPr/>
      <dgm:t>
        <a:bodyPr/>
        <a:lstStyle/>
        <a:p>
          <a:r>
            <a:rPr lang="en-US" sz="2000" dirty="0" smtClean="0">
              <a:solidFill>
                <a:srgbClr val="0E3793"/>
              </a:solidFill>
            </a:rPr>
            <a:t>State </a:t>
          </a:r>
          <a:endParaRPr lang="en-US" sz="2000" dirty="0">
            <a:solidFill>
              <a:srgbClr val="0E3793"/>
            </a:solidFill>
          </a:endParaRPr>
        </a:p>
      </dgm:t>
    </dgm:pt>
    <dgm:pt modelId="{BF46B123-52CC-43F3-A1CE-7B0D11E9EF75}" type="parTrans" cxnId="{E90E65C5-7D7D-469C-BFD1-20D291154395}">
      <dgm:prSet/>
      <dgm:spPr/>
      <dgm:t>
        <a:bodyPr/>
        <a:lstStyle/>
        <a:p>
          <a:endParaRPr lang="en-US"/>
        </a:p>
      </dgm:t>
    </dgm:pt>
    <dgm:pt modelId="{87C263A8-932D-4092-B7B4-0FEAA4483696}" type="sibTrans" cxnId="{E90E65C5-7D7D-469C-BFD1-20D291154395}">
      <dgm:prSet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71B48B09-4361-4782-8A7C-A11E207FD9FD}">
      <dgm:prSet phldrT="[Text]" custT="1"/>
      <dgm:spPr/>
      <dgm:t>
        <a:bodyPr/>
        <a:lstStyle/>
        <a:p>
          <a:r>
            <a:rPr lang="en-US" sz="2000" dirty="0" smtClean="0">
              <a:solidFill>
                <a:srgbClr val="C00000"/>
              </a:solidFill>
            </a:rPr>
            <a:t>NVTA</a:t>
          </a:r>
          <a:endParaRPr lang="en-US" sz="2000" dirty="0">
            <a:solidFill>
              <a:srgbClr val="C00000"/>
            </a:solidFill>
          </a:endParaRPr>
        </a:p>
      </dgm:t>
    </dgm:pt>
    <dgm:pt modelId="{2728C4BB-D9F8-4DE4-8F54-F806606A4EAA}" type="parTrans" cxnId="{37DFD61C-7C84-4A89-A324-95E5FCCF9B25}">
      <dgm:prSet/>
      <dgm:spPr/>
      <dgm:t>
        <a:bodyPr/>
        <a:lstStyle/>
        <a:p>
          <a:endParaRPr lang="en-US"/>
        </a:p>
      </dgm:t>
    </dgm:pt>
    <dgm:pt modelId="{C1281229-14C1-4EE3-A2BF-3B42258FDAEB}" type="sibTrans" cxnId="{37DFD61C-7C84-4A89-A324-95E5FCCF9B25}">
      <dgm:prSet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E604729-478B-4693-8F5F-437A18DD3B2F}">
      <dgm:prSet phldrT="[Text]" custT="1"/>
      <dgm:spPr/>
      <dgm:t>
        <a:bodyPr/>
        <a:lstStyle/>
        <a:p>
          <a:pPr algn="ctr"/>
          <a:r>
            <a:rPr lang="en-US" sz="2000" i="0" dirty="0" smtClean="0">
              <a:solidFill>
                <a:srgbClr val="E4A612"/>
              </a:solidFill>
            </a:rPr>
            <a:t>Loudoun County</a:t>
          </a:r>
          <a:endParaRPr lang="en-US" sz="2000" i="0" dirty="0">
            <a:solidFill>
              <a:srgbClr val="E4A612"/>
            </a:solidFill>
          </a:endParaRPr>
        </a:p>
      </dgm:t>
    </dgm:pt>
    <dgm:pt modelId="{659AB078-B176-4898-B614-367F4EB15828}" type="parTrans" cxnId="{692CB365-0D98-4371-9216-2F1D3510416F}">
      <dgm:prSet/>
      <dgm:spPr/>
      <dgm:t>
        <a:bodyPr/>
        <a:lstStyle/>
        <a:p>
          <a:endParaRPr lang="en-US"/>
        </a:p>
      </dgm:t>
    </dgm:pt>
    <dgm:pt modelId="{5BA867AB-D214-44BF-8E42-1633D5F1DEFA}" type="sibTrans" cxnId="{692CB365-0D98-4371-9216-2F1D3510416F}">
      <dgm:prSet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274C9715-083F-431B-ABE5-C9BF1A37EF7E}">
      <dgm:prSet phldrT="[Text]" custT="1"/>
      <dgm:spPr/>
      <dgm:t>
        <a:bodyPr lIns="0" rIns="0"/>
        <a:lstStyle/>
        <a:p>
          <a:r>
            <a:rPr lang="en-US" sz="2000" dirty="0" smtClean="0">
              <a:solidFill>
                <a:srgbClr val="2F7B31"/>
              </a:solidFill>
            </a:rPr>
            <a:t>Fairfax County</a:t>
          </a:r>
          <a:endParaRPr lang="en-US" sz="2000" dirty="0">
            <a:solidFill>
              <a:srgbClr val="2F7B31"/>
            </a:solidFill>
          </a:endParaRPr>
        </a:p>
      </dgm:t>
    </dgm:pt>
    <dgm:pt modelId="{431371DF-2A31-49C2-8BC4-7A64B061CA56}" type="parTrans" cxnId="{29BDB620-E424-451C-A839-A77E3AFF7421}">
      <dgm:prSet/>
      <dgm:spPr/>
      <dgm:t>
        <a:bodyPr/>
        <a:lstStyle/>
        <a:p>
          <a:endParaRPr lang="en-US"/>
        </a:p>
      </dgm:t>
    </dgm:pt>
    <dgm:pt modelId="{E035818A-8D92-4C0F-9880-151D754C5F55}" type="sibTrans" cxnId="{29BDB620-E424-451C-A839-A77E3AFF7421}">
      <dgm:prSet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9FAD271-50A1-44EC-99D1-10F662467FD9}">
      <dgm:prSet custT="1"/>
      <dgm:spPr/>
      <dgm:t>
        <a:bodyPr/>
        <a:lstStyle/>
        <a:p>
          <a:r>
            <a:rPr lang="en-US" sz="2000" dirty="0" smtClean="0">
              <a:solidFill>
                <a:srgbClr val="7030A0"/>
              </a:solidFill>
            </a:rPr>
            <a:t>Tax District</a:t>
          </a:r>
          <a:endParaRPr lang="en-US" sz="2000" dirty="0">
            <a:solidFill>
              <a:srgbClr val="7030A0"/>
            </a:solidFill>
          </a:endParaRPr>
        </a:p>
      </dgm:t>
    </dgm:pt>
    <dgm:pt modelId="{9518748A-F9E8-42AC-9A1D-8D380944D464}" type="parTrans" cxnId="{DFB36430-EB59-4BE1-8D9B-EB493FC33B35}">
      <dgm:prSet/>
      <dgm:spPr/>
      <dgm:t>
        <a:bodyPr/>
        <a:lstStyle/>
        <a:p>
          <a:endParaRPr lang="en-US"/>
        </a:p>
      </dgm:t>
    </dgm:pt>
    <dgm:pt modelId="{2DF7018C-D230-489C-8E2F-354E6DC27EBD}" type="sibTrans" cxnId="{DFB36430-EB59-4BE1-8D9B-EB493FC33B35}">
      <dgm:prSet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47714A71-EA2A-450A-AAE8-485A01E640D9}">
      <dgm:prSet phldrT="[Text]" custT="1"/>
      <dgm:spPr/>
      <dgm:t>
        <a:bodyPr/>
        <a:lstStyle/>
        <a:p>
          <a:r>
            <a:rPr lang="en-US" sz="2000" i="0" dirty="0" smtClean="0">
              <a:solidFill>
                <a:schemeClr val="tx1">
                  <a:lumMod val="60000"/>
                  <a:lumOff val="40000"/>
                </a:schemeClr>
              </a:solidFill>
            </a:rPr>
            <a:t>Proffer</a:t>
          </a:r>
          <a:endParaRPr lang="en-US" sz="2000" i="0" dirty="0">
            <a:solidFill>
              <a:schemeClr val="tx1">
                <a:lumMod val="60000"/>
                <a:lumOff val="40000"/>
              </a:schemeClr>
            </a:solidFill>
          </a:endParaRPr>
        </a:p>
      </dgm:t>
    </dgm:pt>
    <dgm:pt modelId="{6EAA4F09-55ED-49AB-88F0-0D4CEEC8252C}" type="parTrans" cxnId="{D2FE23E9-EE51-4FB7-9A6D-03716EE7F8EC}">
      <dgm:prSet/>
      <dgm:spPr/>
      <dgm:t>
        <a:bodyPr/>
        <a:lstStyle/>
        <a:p>
          <a:endParaRPr lang="en-US"/>
        </a:p>
      </dgm:t>
    </dgm:pt>
    <dgm:pt modelId="{391C6BC7-DE66-40E5-9F06-AE2D1724C477}" type="sibTrans" cxnId="{D2FE23E9-EE51-4FB7-9A6D-03716EE7F8EC}">
      <dgm:prSet/>
      <dgm:spPr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CF13DB94-A72F-406D-BCD2-47589D9E2B64}" type="pres">
      <dgm:prSet presAssocID="{04B31586-B8E1-4F22-BB60-3E0C4540F1E3}" presName="Name0" presStyleCnt="0">
        <dgm:presLayoutVars>
          <dgm:chMax val="7"/>
          <dgm:chPref val="7"/>
          <dgm:dir val="rev"/>
        </dgm:presLayoutVars>
      </dgm:prSet>
      <dgm:spPr/>
      <dgm:t>
        <a:bodyPr/>
        <a:lstStyle/>
        <a:p>
          <a:endParaRPr lang="en-US"/>
        </a:p>
      </dgm:t>
    </dgm:pt>
    <dgm:pt modelId="{8F10403C-096F-42F0-A62E-2CAD7CE19306}" type="pres">
      <dgm:prSet presAssocID="{04B31586-B8E1-4F22-BB60-3E0C4540F1E3}" presName="Name1" presStyleCnt="0"/>
      <dgm:spPr/>
    </dgm:pt>
    <dgm:pt modelId="{2A20BA99-9142-4522-AA04-6881E4A8BA4A}" type="pres">
      <dgm:prSet presAssocID="{F03213AC-285D-4B61-9C5B-F890855C2BAC}" presName="picture_1" presStyleCnt="0"/>
      <dgm:spPr/>
    </dgm:pt>
    <dgm:pt modelId="{68281CD8-07AF-4527-A572-71951231340A}" type="pres">
      <dgm:prSet presAssocID="{F03213AC-285D-4B61-9C5B-F890855C2BAC}" presName="pictureRepeatNode" presStyleLbl="alignImgPlace1" presStyleIdx="0" presStyleCnt="7" custAng="360000" custLinFactNeighborX="-19929" custLinFactNeighborY="-1351"/>
      <dgm:spPr/>
      <dgm:t>
        <a:bodyPr/>
        <a:lstStyle/>
        <a:p>
          <a:endParaRPr lang="en-US"/>
        </a:p>
      </dgm:t>
    </dgm:pt>
    <dgm:pt modelId="{C826D067-4991-4D82-BAD8-8DB1375DBEC6}" type="pres">
      <dgm:prSet presAssocID="{30045AF5-5DBC-4C60-B495-1DE406936556}" presName="text_1" presStyleLbl="node1" presStyleIdx="0" presStyleCnt="0" custLinFactNeighborX="-2787" custLinFactNeighborY="69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C4662D-4787-45D5-BC58-CBF1CAE3CDE7}" type="pres">
      <dgm:prSet presAssocID="{C1281229-14C1-4EE3-A2BF-3B42258FDAEB}" presName="picture_2" presStyleCnt="0"/>
      <dgm:spPr/>
    </dgm:pt>
    <dgm:pt modelId="{DCF460F8-0F50-4058-8CC4-E33A2FB0FBB0}" type="pres">
      <dgm:prSet presAssocID="{C1281229-14C1-4EE3-A2BF-3B42258FDAEB}" presName="pictureRepeatNode" presStyleLbl="alignImgPlace1" presStyleIdx="1" presStyleCnt="7" custScaleX="79616" custScaleY="79616" custLinFactY="69988" custLinFactNeighborX="83378" custLinFactNeighborY="100000"/>
      <dgm:spPr/>
      <dgm:t>
        <a:bodyPr/>
        <a:lstStyle/>
        <a:p>
          <a:endParaRPr lang="en-US"/>
        </a:p>
      </dgm:t>
    </dgm:pt>
    <dgm:pt modelId="{CCFFC84D-FCDC-49CF-89AC-8AFCF4165DB2}" type="pres">
      <dgm:prSet presAssocID="{71B48B09-4361-4782-8A7C-A11E207FD9FD}" presName="line_2" presStyleLbl="parChTrans1D1" presStyleIdx="0" presStyleCnt="6" custLinFactY="1905250" custLinFactNeighborX="14480" custLinFactNeighborY="2000000"/>
      <dgm:spPr/>
    </dgm:pt>
    <dgm:pt modelId="{5ECD2351-7212-450A-B6EF-0D1402CBBB28}" type="pres">
      <dgm:prSet presAssocID="{71B48B09-4361-4782-8A7C-A11E207FD9FD}" presName="textparent_2" presStyleLbl="node1" presStyleIdx="0" presStyleCnt="0"/>
      <dgm:spPr/>
    </dgm:pt>
    <dgm:pt modelId="{5800CB7F-C002-4A1A-9E9A-54F8DC85C8E4}" type="pres">
      <dgm:prSet presAssocID="{71B48B09-4361-4782-8A7C-A11E207FD9FD}" presName="text_2" presStyleLbl="revTx" presStyleIdx="0" presStyleCnt="6" custLinFactY="100000" custLinFactNeighborX="78949" custLinFactNeighborY="1522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020A8C-0F70-46B7-BB60-7CC73DA4CD2A}" type="pres">
      <dgm:prSet presAssocID="{87C263A8-932D-4092-B7B4-0FEAA4483696}" presName="picture_3" presStyleCnt="0"/>
      <dgm:spPr/>
    </dgm:pt>
    <dgm:pt modelId="{AAC82B6C-E041-499D-A751-F74DFCE631CE}" type="pres">
      <dgm:prSet presAssocID="{87C263A8-932D-4092-B7B4-0FEAA4483696}" presName="pictureRepeatNode" presStyleLbl="alignImgPlace1" presStyleIdx="2" presStyleCnt="7" custScaleX="79607" custScaleY="79607" custLinFactY="49732" custLinFactNeighborX="-23302" custLinFactNeighborY="100000"/>
      <dgm:spPr/>
      <dgm:t>
        <a:bodyPr/>
        <a:lstStyle/>
        <a:p>
          <a:endParaRPr lang="en-US"/>
        </a:p>
      </dgm:t>
    </dgm:pt>
    <dgm:pt modelId="{A53AEDB5-4BA2-46F1-BD28-64521BB19AF3}" type="pres">
      <dgm:prSet presAssocID="{32E5EE4E-A045-4E20-B736-1C4B6B70F8F1}" presName="line_3" presStyleLbl="parChTrans1D1" presStyleIdx="1" presStyleCnt="6" custLinFactY="1600000" custLinFactNeighborX="-9383" custLinFactNeighborY="1617757"/>
      <dgm:spPr/>
    </dgm:pt>
    <dgm:pt modelId="{F078355E-9A18-4319-B44C-AB1FC7DB7016}" type="pres">
      <dgm:prSet presAssocID="{32E5EE4E-A045-4E20-B736-1C4B6B70F8F1}" presName="textparent_3" presStyleLbl="node1" presStyleIdx="0" presStyleCnt="0"/>
      <dgm:spPr/>
    </dgm:pt>
    <dgm:pt modelId="{8C3DB71E-6049-4A40-BD6C-E8382AD5ACB4}" type="pres">
      <dgm:prSet presAssocID="{32E5EE4E-A045-4E20-B736-1C4B6B70F8F1}" presName="text_3" presStyleLbl="revTx" presStyleIdx="1" presStyleCnt="6" custScaleX="206968" custLinFactNeighborX="-6085" custLinFactNeighborY="698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F9EBC0-6BFA-4967-8463-DE75732476E7}" type="pres">
      <dgm:prSet presAssocID="{E035818A-8D92-4C0F-9880-151D754C5F55}" presName="picture_4" presStyleCnt="0"/>
      <dgm:spPr/>
    </dgm:pt>
    <dgm:pt modelId="{165AA8D7-E64C-416D-BFD7-8381E37114CB}" type="pres">
      <dgm:prSet presAssocID="{E035818A-8D92-4C0F-9880-151D754C5F55}" presName="pictureRepeatNode" presStyleLbl="alignImgPlace1" presStyleIdx="3" presStyleCnt="7" custScaleX="79607" custScaleY="79607" custLinFactY="3920" custLinFactNeighborX="-75327" custLinFactNeighborY="100000"/>
      <dgm:spPr/>
      <dgm:t>
        <a:bodyPr/>
        <a:lstStyle/>
        <a:p>
          <a:endParaRPr lang="en-US"/>
        </a:p>
      </dgm:t>
    </dgm:pt>
    <dgm:pt modelId="{015E13C0-296F-4CEA-A3F3-51FE03D44127}" type="pres">
      <dgm:prSet presAssocID="{274C9715-083F-431B-ABE5-C9BF1A37EF7E}" presName="line_4" presStyleLbl="parChTrans1D1" presStyleIdx="2" presStyleCnt="6" custLinFactY="1023017" custLinFactNeighborX="-20503" custLinFactNeighborY="1100000"/>
      <dgm:spPr/>
    </dgm:pt>
    <dgm:pt modelId="{3EC12831-EFF4-4889-AFE3-B149ED55CEA2}" type="pres">
      <dgm:prSet presAssocID="{274C9715-083F-431B-ABE5-C9BF1A37EF7E}" presName="textparent_4" presStyleLbl="node1" presStyleIdx="0" presStyleCnt="0"/>
      <dgm:spPr/>
    </dgm:pt>
    <dgm:pt modelId="{905E6F47-5D3B-4F65-A7C1-BB957263EE21}" type="pres">
      <dgm:prSet presAssocID="{274C9715-083F-431B-ABE5-C9BF1A37EF7E}" presName="text_4" presStyleLbl="revTx" presStyleIdx="2" presStyleCnt="6" custScaleX="180315" custScaleY="59705" custLinFactY="11204" custLinFactNeighborX="-34700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8FA4C5-6969-4DB4-B71E-4BCDFF484F11}" type="pres">
      <dgm:prSet presAssocID="{5BA867AB-D214-44BF-8E42-1633D5F1DEFA}" presName="picture_5" presStyleCnt="0"/>
      <dgm:spPr/>
    </dgm:pt>
    <dgm:pt modelId="{D30BDBD1-9174-41B7-930E-5D98E2A88ED0}" type="pres">
      <dgm:prSet presAssocID="{5BA867AB-D214-44BF-8E42-1633D5F1DEFA}" presName="pictureRepeatNode" presStyleLbl="alignImgPlace1" presStyleIdx="4" presStyleCnt="7" custScaleX="79607" custScaleY="79607" custLinFactNeighborX="-49475" custLinFactNeighborY="53242"/>
      <dgm:spPr/>
      <dgm:t>
        <a:bodyPr/>
        <a:lstStyle/>
        <a:p>
          <a:endParaRPr lang="en-US"/>
        </a:p>
      </dgm:t>
    </dgm:pt>
    <dgm:pt modelId="{75A0332A-8F8F-4B1A-BFBE-250B2FBAE633}" type="pres">
      <dgm:prSet presAssocID="{BE604729-478B-4693-8F5F-437A18DD3B2F}" presName="line_5" presStyleLbl="parChTrans1D1" presStyleIdx="3" presStyleCnt="6" custLinFactY="500000" custLinFactNeighborX="-3288" custLinFactNeighborY="551985"/>
      <dgm:spPr/>
    </dgm:pt>
    <dgm:pt modelId="{0A01BCF6-B6E8-4335-BBF2-C3799BC1DE39}" type="pres">
      <dgm:prSet presAssocID="{BE604729-478B-4693-8F5F-437A18DD3B2F}" presName="textparent_5" presStyleLbl="node1" presStyleIdx="0" presStyleCnt="0"/>
      <dgm:spPr/>
    </dgm:pt>
    <dgm:pt modelId="{9E3A8E46-A74E-4B87-8E39-D109F0AEB2ED}" type="pres">
      <dgm:prSet presAssocID="{BE604729-478B-4693-8F5F-437A18DD3B2F}" presName="text_5" presStyleLbl="revTx" presStyleIdx="3" presStyleCnt="6" custScaleX="407418" custLinFactNeighborX="87744" custLinFactNeighborY="587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E6F4E8-4175-42C0-A5A7-7C7640D3DC4E}" type="pres">
      <dgm:prSet presAssocID="{2DF7018C-D230-489C-8E2F-354E6DC27EBD}" presName="picture_6" presStyleCnt="0"/>
      <dgm:spPr/>
    </dgm:pt>
    <dgm:pt modelId="{45BA3141-E973-4A62-9E95-630E983A9D25}" type="pres">
      <dgm:prSet presAssocID="{2DF7018C-D230-489C-8E2F-354E6DC27EBD}" presName="pictureRepeatNode" presStyleLbl="alignImgPlace1" presStyleIdx="5" presStyleCnt="7" custScaleX="79607" custScaleY="79607" custLinFactNeighborX="-3009" custLinFactNeighborY="12431"/>
      <dgm:spPr/>
      <dgm:t>
        <a:bodyPr/>
        <a:lstStyle/>
        <a:p>
          <a:endParaRPr lang="en-US"/>
        </a:p>
      </dgm:t>
    </dgm:pt>
    <dgm:pt modelId="{6FC98483-D011-4699-8E7E-EFC8AFB8663D}" type="pres">
      <dgm:prSet presAssocID="{09FAD271-50A1-44EC-99D1-10F662467FD9}" presName="line_6" presStyleLbl="parChTrans1D1" presStyleIdx="4" presStyleCnt="6" custLinFactNeighborX="-7" custLinFactNeighborY="-42757"/>
      <dgm:spPr/>
    </dgm:pt>
    <dgm:pt modelId="{5CA72C4A-3333-4DB1-917B-9ED40C46ADFE}" type="pres">
      <dgm:prSet presAssocID="{09FAD271-50A1-44EC-99D1-10F662467FD9}" presName="textparent_6" presStyleLbl="node1" presStyleIdx="0" presStyleCnt="0"/>
      <dgm:spPr/>
    </dgm:pt>
    <dgm:pt modelId="{7C8CE487-1AAE-4BC4-8F21-F6CD089DEBE6}" type="pres">
      <dgm:prSet presAssocID="{09FAD271-50A1-44EC-99D1-10F662467FD9}" presName="text_6" presStyleLbl="revTx" presStyleIdx="4" presStyleCnt="6" custScaleX="165913" custLinFactNeighborX="6535" custLinFactNeighborY="112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6FBFD9-CF98-43CC-9A5B-07F8D21512C5}" type="pres">
      <dgm:prSet presAssocID="{391C6BC7-DE66-40E5-9F06-AE2D1724C477}" presName="picture_7" presStyleCnt="0"/>
      <dgm:spPr/>
    </dgm:pt>
    <dgm:pt modelId="{7269728C-3969-4CD4-99D2-EA19119C1F83}" type="pres">
      <dgm:prSet presAssocID="{391C6BC7-DE66-40E5-9F06-AE2D1724C477}" presName="pictureRepeatNode" presStyleLbl="alignImgPlace1" presStyleIdx="6" presStyleCnt="7" custScaleX="79607" custScaleY="79607" custLinFactNeighborX="85649" custLinFactNeighborY="-16830"/>
      <dgm:spPr/>
      <dgm:t>
        <a:bodyPr/>
        <a:lstStyle/>
        <a:p>
          <a:endParaRPr lang="en-US"/>
        </a:p>
      </dgm:t>
    </dgm:pt>
    <dgm:pt modelId="{0BD4B1BA-F9D9-44F3-9DDB-AF36C2C37B2F}" type="pres">
      <dgm:prSet presAssocID="{47714A71-EA2A-450A-AAE8-485A01E640D9}" presName="line_7" presStyleLbl="parChTrans1D1" presStyleIdx="5" presStyleCnt="6" custLinFactY="-330248" custLinFactNeighborX="7799" custLinFactNeighborY="-400000"/>
      <dgm:spPr/>
    </dgm:pt>
    <dgm:pt modelId="{02B61A53-DD85-4E86-9097-4E317CC799C3}" type="pres">
      <dgm:prSet presAssocID="{47714A71-EA2A-450A-AAE8-485A01E640D9}" presName="textparent_7" presStyleLbl="node1" presStyleIdx="0" presStyleCnt="0"/>
      <dgm:spPr/>
    </dgm:pt>
    <dgm:pt modelId="{1C2B7230-E8BD-4FE3-8D58-8881DBAD4DD1}" type="pres">
      <dgm:prSet presAssocID="{47714A71-EA2A-450A-AAE8-485A01E640D9}" presName="text_7" presStyleLbl="revTx" presStyleIdx="5" presStyleCnt="6" custScaleX="165913" custLinFactNeighborX="75917" custLinFactNeighborY="-180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DEFE99A-762C-492E-A7E3-F5F2EA162B3A}" srcId="{04B31586-B8E1-4F22-BB60-3E0C4540F1E3}" destId="{30045AF5-5DBC-4C60-B495-1DE406936556}" srcOrd="0" destOrd="0" parTransId="{8CC87F02-B118-420E-8AA5-80BB0446D16B}" sibTransId="{F03213AC-285D-4B61-9C5B-F890855C2BAC}"/>
    <dgm:cxn modelId="{29BDB620-E424-451C-A839-A77E3AFF7421}" srcId="{04B31586-B8E1-4F22-BB60-3E0C4540F1E3}" destId="{274C9715-083F-431B-ABE5-C9BF1A37EF7E}" srcOrd="3" destOrd="0" parTransId="{431371DF-2A31-49C2-8BC4-7A64B061CA56}" sibTransId="{E035818A-8D92-4C0F-9880-151D754C5F55}"/>
    <dgm:cxn modelId="{CD991640-596B-49BA-B5BD-9B2E9D82DE60}" type="presOf" srcId="{BE604729-478B-4693-8F5F-437A18DD3B2F}" destId="{9E3A8E46-A74E-4B87-8E39-D109F0AEB2ED}" srcOrd="0" destOrd="0" presId="urn:microsoft.com/office/officeart/2008/layout/CircularPictureCallout"/>
    <dgm:cxn modelId="{C17B8581-09AF-4A39-BE31-B233BB16EBC0}" type="presOf" srcId="{2DF7018C-D230-489C-8E2F-354E6DC27EBD}" destId="{45BA3141-E973-4A62-9E95-630E983A9D25}" srcOrd="0" destOrd="0" presId="urn:microsoft.com/office/officeart/2008/layout/CircularPictureCallout"/>
    <dgm:cxn modelId="{3F0B7375-1EEA-47B6-9A07-9AC2E4C697C4}" type="presOf" srcId="{47714A71-EA2A-450A-AAE8-485A01E640D9}" destId="{1C2B7230-E8BD-4FE3-8D58-8881DBAD4DD1}" srcOrd="0" destOrd="0" presId="urn:microsoft.com/office/officeart/2008/layout/CircularPictureCallout"/>
    <dgm:cxn modelId="{2DA5F057-30A7-4D1A-BA72-A1F3F363D9DC}" type="presOf" srcId="{09FAD271-50A1-44EC-99D1-10F662467FD9}" destId="{7C8CE487-1AAE-4BC4-8F21-F6CD089DEBE6}" srcOrd="0" destOrd="0" presId="urn:microsoft.com/office/officeart/2008/layout/CircularPictureCallout"/>
    <dgm:cxn modelId="{DF78E373-0734-49E3-898A-75110C8AB7D9}" type="presOf" srcId="{71B48B09-4361-4782-8A7C-A11E207FD9FD}" destId="{5800CB7F-C002-4A1A-9E9A-54F8DC85C8E4}" srcOrd="0" destOrd="0" presId="urn:microsoft.com/office/officeart/2008/layout/CircularPictureCallout"/>
    <dgm:cxn modelId="{943E8179-65B6-4AE9-A674-FBEE344DBE86}" type="presOf" srcId="{C1281229-14C1-4EE3-A2BF-3B42258FDAEB}" destId="{DCF460F8-0F50-4058-8CC4-E33A2FB0FBB0}" srcOrd="0" destOrd="0" presId="urn:microsoft.com/office/officeart/2008/layout/CircularPictureCallout"/>
    <dgm:cxn modelId="{EACB6683-E68B-434F-B6C8-737D5EB7282F}" type="presOf" srcId="{F03213AC-285D-4B61-9C5B-F890855C2BAC}" destId="{68281CD8-07AF-4527-A572-71951231340A}" srcOrd="0" destOrd="0" presId="urn:microsoft.com/office/officeart/2008/layout/CircularPictureCallout"/>
    <dgm:cxn modelId="{37DFD61C-7C84-4A89-A324-95E5FCCF9B25}" srcId="{04B31586-B8E1-4F22-BB60-3E0C4540F1E3}" destId="{71B48B09-4361-4782-8A7C-A11E207FD9FD}" srcOrd="1" destOrd="0" parTransId="{2728C4BB-D9F8-4DE4-8F54-F806606A4EAA}" sibTransId="{C1281229-14C1-4EE3-A2BF-3B42258FDAEB}"/>
    <dgm:cxn modelId="{A262F189-016D-48A4-B7A0-C9EEE4D3EAD2}" type="presOf" srcId="{5BA867AB-D214-44BF-8E42-1633D5F1DEFA}" destId="{D30BDBD1-9174-41B7-930E-5D98E2A88ED0}" srcOrd="0" destOrd="0" presId="urn:microsoft.com/office/officeart/2008/layout/CircularPictureCallout"/>
    <dgm:cxn modelId="{692CB365-0D98-4371-9216-2F1D3510416F}" srcId="{04B31586-B8E1-4F22-BB60-3E0C4540F1E3}" destId="{BE604729-478B-4693-8F5F-437A18DD3B2F}" srcOrd="4" destOrd="0" parTransId="{659AB078-B176-4898-B614-367F4EB15828}" sibTransId="{5BA867AB-D214-44BF-8E42-1633D5F1DEFA}"/>
    <dgm:cxn modelId="{8958338E-1198-4C76-A6B8-61D0C48FBE21}" type="presOf" srcId="{30045AF5-5DBC-4C60-B495-1DE406936556}" destId="{C826D067-4991-4D82-BAD8-8DB1375DBEC6}" srcOrd="0" destOrd="0" presId="urn:microsoft.com/office/officeart/2008/layout/CircularPictureCallout"/>
    <dgm:cxn modelId="{5F4CF443-1773-4388-8827-49289340D219}" type="presOf" srcId="{E035818A-8D92-4C0F-9880-151D754C5F55}" destId="{165AA8D7-E64C-416D-BFD7-8381E37114CB}" srcOrd="0" destOrd="0" presId="urn:microsoft.com/office/officeart/2008/layout/CircularPictureCallout"/>
    <dgm:cxn modelId="{D2FE23E9-EE51-4FB7-9A6D-03716EE7F8EC}" srcId="{04B31586-B8E1-4F22-BB60-3E0C4540F1E3}" destId="{47714A71-EA2A-450A-AAE8-485A01E640D9}" srcOrd="6" destOrd="0" parTransId="{6EAA4F09-55ED-49AB-88F0-0D4CEEC8252C}" sibTransId="{391C6BC7-DE66-40E5-9F06-AE2D1724C477}"/>
    <dgm:cxn modelId="{2AE13DDA-4414-4FE3-93DE-BB75E536DCD0}" type="presOf" srcId="{87C263A8-932D-4092-B7B4-0FEAA4483696}" destId="{AAC82B6C-E041-499D-A751-F74DFCE631CE}" srcOrd="0" destOrd="0" presId="urn:microsoft.com/office/officeart/2008/layout/CircularPictureCallout"/>
    <dgm:cxn modelId="{B3A89822-4137-4586-A163-113F2A70996F}" type="presOf" srcId="{32E5EE4E-A045-4E20-B736-1C4B6B70F8F1}" destId="{8C3DB71E-6049-4A40-BD6C-E8382AD5ACB4}" srcOrd="0" destOrd="0" presId="urn:microsoft.com/office/officeart/2008/layout/CircularPictureCallout"/>
    <dgm:cxn modelId="{E90E65C5-7D7D-469C-BFD1-20D291154395}" srcId="{04B31586-B8E1-4F22-BB60-3E0C4540F1E3}" destId="{32E5EE4E-A045-4E20-B736-1C4B6B70F8F1}" srcOrd="2" destOrd="0" parTransId="{BF46B123-52CC-43F3-A1CE-7B0D11E9EF75}" sibTransId="{87C263A8-932D-4092-B7B4-0FEAA4483696}"/>
    <dgm:cxn modelId="{3D2F521C-C8B5-4670-AF37-8A796CCBE637}" type="presOf" srcId="{391C6BC7-DE66-40E5-9F06-AE2D1724C477}" destId="{7269728C-3969-4CD4-99D2-EA19119C1F83}" srcOrd="0" destOrd="0" presId="urn:microsoft.com/office/officeart/2008/layout/CircularPictureCallout"/>
    <dgm:cxn modelId="{9B5649AD-DBB5-4F0A-8806-73DBA367F4CA}" type="presOf" srcId="{04B31586-B8E1-4F22-BB60-3E0C4540F1E3}" destId="{CF13DB94-A72F-406D-BCD2-47589D9E2B64}" srcOrd="0" destOrd="0" presId="urn:microsoft.com/office/officeart/2008/layout/CircularPictureCallout"/>
    <dgm:cxn modelId="{DFB36430-EB59-4BE1-8D9B-EB493FC33B35}" srcId="{04B31586-B8E1-4F22-BB60-3E0C4540F1E3}" destId="{09FAD271-50A1-44EC-99D1-10F662467FD9}" srcOrd="5" destOrd="0" parTransId="{9518748A-F9E8-42AC-9A1D-8D380944D464}" sibTransId="{2DF7018C-D230-489C-8E2F-354E6DC27EBD}"/>
    <dgm:cxn modelId="{5C1271BB-AE58-4B87-8DE1-1359D04BA5BA}" type="presOf" srcId="{274C9715-083F-431B-ABE5-C9BF1A37EF7E}" destId="{905E6F47-5D3B-4F65-A7C1-BB957263EE21}" srcOrd="0" destOrd="0" presId="urn:microsoft.com/office/officeart/2008/layout/CircularPictureCallout"/>
    <dgm:cxn modelId="{357708CC-0D8F-4616-B7D1-675BCE89488D}" type="presParOf" srcId="{CF13DB94-A72F-406D-BCD2-47589D9E2B64}" destId="{8F10403C-096F-42F0-A62E-2CAD7CE19306}" srcOrd="0" destOrd="0" presId="urn:microsoft.com/office/officeart/2008/layout/CircularPictureCallout"/>
    <dgm:cxn modelId="{C1947F60-38A5-42D3-8921-6B7FE528D364}" type="presParOf" srcId="{8F10403C-096F-42F0-A62E-2CAD7CE19306}" destId="{2A20BA99-9142-4522-AA04-6881E4A8BA4A}" srcOrd="0" destOrd="0" presId="urn:microsoft.com/office/officeart/2008/layout/CircularPictureCallout"/>
    <dgm:cxn modelId="{9B3395A2-8631-4537-810E-7FA86B27B9F2}" type="presParOf" srcId="{2A20BA99-9142-4522-AA04-6881E4A8BA4A}" destId="{68281CD8-07AF-4527-A572-71951231340A}" srcOrd="0" destOrd="0" presId="urn:microsoft.com/office/officeart/2008/layout/CircularPictureCallout"/>
    <dgm:cxn modelId="{6E01D1A0-2748-461F-9785-6AA31509A3E3}" type="presParOf" srcId="{8F10403C-096F-42F0-A62E-2CAD7CE19306}" destId="{C826D067-4991-4D82-BAD8-8DB1375DBEC6}" srcOrd="1" destOrd="0" presId="urn:microsoft.com/office/officeart/2008/layout/CircularPictureCallout"/>
    <dgm:cxn modelId="{2212614B-DC59-4595-B2E0-43073A29DF27}" type="presParOf" srcId="{8F10403C-096F-42F0-A62E-2CAD7CE19306}" destId="{6CC4662D-4787-45D5-BC58-CBF1CAE3CDE7}" srcOrd="2" destOrd="0" presId="urn:microsoft.com/office/officeart/2008/layout/CircularPictureCallout"/>
    <dgm:cxn modelId="{1CC4D205-FA67-4339-8AFB-FA35319EF730}" type="presParOf" srcId="{6CC4662D-4787-45D5-BC58-CBF1CAE3CDE7}" destId="{DCF460F8-0F50-4058-8CC4-E33A2FB0FBB0}" srcOrd="0" destOrd="0" presId="urn:microsoft.com/office/officeart/2008/layout/CircularPictureCallout"/>
    <dgm:cxn modelId="{20FED290-6A9D-42E1-83FF-D041021C7BA1}" type="presParOf" srcId="{8F10403C-096F-42F0-A62E-2CAD7CE19306}" destId="{CCFFC84D-FCDC-49CF-89AC-8AFCF4165DB2}" srcOrd="3" destOrd="0" presId="urn:microsoft.com/office/officeart/2008/layout/CircularPictureCallout"/>
    <dgm:cxn modelId="{B449AF5C-142C-4AFA-BBBD-FCF1DDB55FB1}" type="presParOf" srcId="{8F10403C-096F-42F0-A62E-2CAD7CE19306}" destId="{5ECD2351-7212-450A-B6EF-0D1402CBBB28}" srcOrd="4" destOrd="0" presId="urn:microsoft.com/office/officeart/2008/layout/CircularPictureCallout"/>
    <dgm:cxn modelId="{514C5CFB-9C72-4B9D-A1DF-ACF7903F4F6F}" type="presParOf" srcId="{5ECD2351-7212-450A-B6EF-0D1402CBBB28}" destId="{5800CB7F-C002-4A1A-9E9A-54F8DC85C8E4}" srcOrd="0" destOrd="0" presId="urn:microsoft.com/office/officeart/2008/layout/CircularPictureCallout"/>
    <dgm:cxn modelId="{12A02F7E-D1FA-4B9A-A9C1-DE5D9729D3E6}" type="presParOf" srcId="{8F10403C-096F-42F0-A62E-2CAD7CE19306}" destId="{D5020A8C-0F70-46B7-BB60-7CC73DA4CD2A}" srcOrd="5" destOrd="0" presId="urn:microsoft.com/office/officeart/2008/layout/CircularPictureCallout"/>
    <dgm:cxn modelId="{E5B0CFE0-203E-4B94-ACC4-BC5ED8AD1915}" type="presParOf" srcId="{D5020A8C-0F70-46B7-BB60-7CC73DA4CD2A}" destId="{AAC82B6C-E041-499D-A751-F74DFCE631CE}" srcOrd="0" destOrd="0" presId="urn:microsoft.com/office/officeart/2008/layout/CircularPictureCallout"/>
    <dgm:cxn modelId="{547C980B-06D2-4A7D-9EA6-A1618282096F}" type="presParOf" srcId="{8F10403C-096F-42F0-A62E-2CAD7CE19306}" destId="{A53AEDB5-4BA2-46F1-BD28-64521BB19AF3}" srcOrd="6" destOrd="0" presId="urn:microsoft.com/office/officeart/2008/layout/CircularPictureCallout"/>
    <dgm:cxn modelId="{1DEDBE23-DE5C-4B38-B20A-CA92A0C9CCD0}" type="presParOf" srcId="{8F10403C-096F-42F0-A62E-2CAD7CE19306}" destId="{F078355E-9A18-4319-B44C-AB1FC7DB7016}" srcOrd="7" destOrd="0" presId="urn:microsoft.com/office/officeart/2008/layout/CircularPictureCallout"/>
    <dgm:cxn modelId="{C4BEAC36-404B-4A88-A20A-0DDFD28D225C}" type="presParOf" srcId="{F078355E-9A18-4319-B44C-AB1FC7DB7016}" destId="{8C3DB71E-6049-4A40-BD6C-E8382AD5ACB4}" srcOrd="0" destOrd="0" presId="urn:microsoft.com/office/officeart/2008/layout/CircularPictureCallout"/>
    <dgm:cxn modelId="{0843AE4C-F00D-4DC8-BD08-6AB43FF90CB1}" type="presParOf" srcId="{8F10403C-096F-42F0-A62E-2CAD7CE19306}" destId="{29F9EBC0-6BFA-4967-8463-DE75732476E7}" srcOrd="8" destOrd="0" presId="urn:microsoft.com/office/officeart/2008/layout/CircularPictureCallout"/>
    <dgm:cxn modelId="{25CF7C1C-6982-4F2E-840F-59CBA9AF5DE8}" type="presParOf" srcId="{29F9EBC0-6BFA-4967-8463-DE75732476E7}" destId="{165AA8D7-E64C-416D-BFD7-8381E37114CB}" srcOrd="0" destOrd="0" presId="urn:microsoft.com/office/officeart/2008/layout/CircularPictureCallout"/>
    <dgm:cxn modelId="{4956144D-CF55-4833-A678-31FFF7CE0177}" type="presParOf" srcId="{8F10403C-096F-42F0-A62E-2CAD7CE19306}" destId="{015E13C0-296F-4CEA-A3F3-51FE03D44127}" srcOrd="9" destOrd="0" presId="urn:microsoft.com/office/officeart/2008/layout/CircularPictureCallout"/>
    <dgm:cxn modelId="{233B8DFD-B21B-4DEE-8733-70626B837E6A}" type="presParOf" srcId="{8F10403C-096F-42F0-A62E-2CAD7CE19306}" destId="{3EC12831-EFF4-4889-AFE3-B149ED55CEA2}" srcOrd="10" destOrd="0" presId="urn:microsoft.com/office/officeart/2008/layout/CircularPictureCallout"/>
    <dgm:cxn modelId="{087AA945-5C3B-4310-96BB-1B2DAECC874F}" type="presParOf" srcId="{3EC12831-EFF4-4889-AFE3-B149ED55CEA2}" destId="{905E6F47-5D3B-4F65-A7C1-BB957263EE21}" srcOrd="0" destOrd="0" presId="urn:microsoft.com/office/officeart/2008/layout/CircularPictureCallout"/>
    <dgm:cxn modelId="{9E423FF8-6B2A-4F05-9277-3A1D9F4D8754}" type="presParOf" srcId="{8F10403C-096F-42F0-A62E-2CAD7CE19306}" destId="{5A8FA4C5-6969-4DB4-B71E-4BCDFF484F11}" srcOrd="11" destOrd="0" presId="urn:microsoft.com/office/officeart/2008/layout/CircularPictureCallout"/>
    <dgm:cxn modelId="{401BF5B4-2B20-4687-8C98-B27945671D76}" type="presParOf" srcId="{5A8FA4C5-6969-4DB4-B71E-4BCDFF484F11}" destId="{D30BDBD1-9174-41B7-930E-5D98E2A88ED0}" srcOrd="0" destOrd="0" presId="urn:microsoft.com/office/officeart/2008/layout/CircularPictureCallout"/>
    <dgm:cxn modelId="{F651F8A1-10CE-4C3B-B0DF-7D5B841823AA}" type="presParOf" srcId="{8F10403C-096F-42F0-A62E-2CAD7CE19306}" destId="{75A0332A-8F8F-4B1A-BFBE-250B2FBAE633}" srcOrd="12" destOrd="0" presId="urn:microsoft.com/office/officeart/2008/layout/CircularPictureCallout"/>
    <dgm:cxn modelId="{52F9A71E-9CAD-4B76-B20E-4A1EA295638E}" type="presParOf" srcId="{8F10403C-096F-42F0-A62E-2CAD7CE19306}" destId="{0A01BCF6-B6E8-4335-BBF2-C3799BC1DE39}" srcOrd="13" destOrd="0" presId="urn:microsoft.com/office/officeart/2008/layout/CircularPictureCallout"/>
    <dgm:cxn modelId="{5EE6F52E-8D1A-45D7-90E7-8F3E01459B4D}" type="presParOf" srcId="{0A01BCF6-B6E8-4335-BBF2-C3799BC1DE39}" destId="{9E3A8E46-A74E-4B87-8E39-D109F0AEB2ED}" srcOrd="0" destOrd="0" presId="urn:microsoft.com/office/officeart/2008/layout/CircularPictureCallout"/>
    <dgm:cxn modelId="{3D633A94-CF46-41D7-846B-1A504B147AD9}" type="presParOf" srcId="{8F10403C-096F-42F0-A62E-2CAD7CE19306}" destId="{5FE6F4E8-4175-42C0-A5A7-7C7640D3DC4E}" srcOrd="14" destOrd="0" presId="urn:microsoft.com/office/officeart/2008/layout/CircularPictureCallout"/>
    <dgm:cxn modelId="{EE14D74E-0347-44B8-838C-1CF3DBDB572D}" type="presParOf" srcId="{5FE6F4E8-4175-42C0-A5A7-7C7640D3DC4E}" destId="{45BA3141-E973-4A62-9E95-630E983A9D25}" srcOrd="0" destOrd="0" presId="urn:microsoft.com/office/officeart/2008/layout/CircularPictureCallout"/>
    <dgm:cxn modelId="{5B35B1B0-6B8F-4881-AEAB-A14E7EF89473}" type="presParOf" srcId="{8F10403C-096F-42F0-A62E-2CAD7CE19306}" destId="{6FC98483-D011-4699-8E7E-EFC8AFB8663D}" srcOrd="15" destOrd="0" presId="urn:microsoft.com/office/officeart/2008/layout/CircularPictureCallout"/>
    <dgm:cxn modelId="{7A8B460D-06C5-4591-A0D8-640C46B1BCA3}" type="presParOf" srcId="{8F10403C-096F-42F0-A62E-2CAD7CE19306}" destId="{5CA72C4A-3333-4DB1-917B-9ED40C46ADFE}" srcOrd="16" destOrd="0" presId="urn:microsoft.com/office/officeart/2008/layout/CircularPictureCallout"/>
    <dgm:cxn modelId="{D1D48E29-7EBD-49B2-A62D-5A3FD6B105BA}" type="presParOf" srcId="{5CA72C4A-3333-4DB1-917B-9ED40C46ADFE}" destId="{7C8CE487-1AAE-4BC4-8F21-F6CD089DEBE6}" srcOrd="0" destOrd="0" presId="urn:microsoft.com/office/officeart/2008/layout/CircularPictureCallout"/>
    <dgm:cxn modelId="{25AF605A-68EE-4CC8-80FD-FC26D207DB0A}" type="presParOf" srcId="{8F10403C-096F-42F0-A62E-2CAD7CE19306}" destId="{A56FBFD9-CF98-43CC-9A5B-07F8D21512C5}" srcOrd="17" destOrd="0" presId="urn:microsoft.com/office/officeart/2008/layout/CircularPictureCallout"/>
    <dgm:cxn modelId="{F408D832-703C-4B2F-B968-7418B3A2A381}" type="presParOf" srcId="{A56FBFD9-CF98-43CC-9A5B-07F8D21512C5}" destId="{7269728C-3969-4CD4-99D2-EA19119C1F83}" srcOrd="0" destOrd="0" presId="urn:microsoft.com/office/officeart/2008/layout/CircularPictureCallout"/>
    <dgm:cxn modelId="{488A81F3-A5F1-4905-A38C-D124F1D9C83D}" type="presParOf" srcId="{8F10403C-096F-42F0-A62E-2CAD7CE19306}" destId="{0BD4B1BA-F9D9-44F3-9DDB-AF36C2C37B2F}" srcOrd="18" destOrd="0" presId="urn:microsoft.com/office/officeart/2008/layout/CircularPictureCallout"/>
    <dgm:cxn modelId="{80AD3886-E935-4152-BC7A-87CF813681BD}" type="presParOf" srcId="{8F10403C-096F-42F0-A62E-2CAD7CE19306}" destId="{02B61A53-DD85-4E86-9097-4E317CC799C3}" srcOrd="19" destOrd="0" presId="urn:microsoft.com/office/officeart/2008/layout/CircularPictureCallout"/>
    <dgm:cxn modelId="{7C5DCA7E-F94B-42AC-A13A-EE539B807397}" type="presParOf" srcId="{02B61A53-DD85-4E86-9097-4E317CC799C3}" destId="{1C2B7230-E8BD-4FE3-8D58-8881DBAD4DD1}" srcOrd="0" destOrd="0" presId="urn:microsoft.com/office/officeart/2008/layout/CircularPictureCallout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A0332A-8F8F-4B1A-BFBE-250B2FBAE633}">
      <dsp:nvSpPr>
        <dsp:cNvPr id="0" name=""/>
        <dsp:cNvSpPr/>
      </dsp:nvSpPr>
      <dsp:spPr>
        <a:xfrm>
          <a:off x="4038598" y="4873371"/>
          <a:ext cx="5554218" cy="0"/>
        </a:xfrm>
        <a:prstGeom prst="line">
          <a:avLst/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5E13C0-296F-4CEA-A3F3-51FE03D44127}">
      <dsp:nvSpPr>
        <dsp:cNvPr id="0" name=""/>
        <dsp:cNvSpPr/>
      </dsp:nvSpPr>
      <dsp:spPr>
        <a:xfrm>
          <a:off x="3300969" y="3810000"/>
          <a:ext cx="4623816" cy="0"/>
        </a:xfrm>
        <a:prstGeom prst="line">
          <a:avLst/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3AEDB5-4BA2-46F1-BD28-64521BB19AF3}">
      <dsp:nvSpPr>
        <dsp:cNvPr id="0" name=""/>
        <dsp:cNvSpPr/>
      </dsp:nvSpPr>
      <dsp:spPr>
        <a:xfrm>
          <a:off x="3910573" y="2667000"/>
          <a:ext cx="4623816" cy="0"/>
        </a:xfrm>
        <a:prstGeom prst="line">
          <a:avLst/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FFC84D-FCDC-49CF-89AC-8AFCF4165DB2}">
      <dsp:nvSpPr>
        <dsp:cNvPr id="0" name=""/>
        <dsp:cNvSpPr/>
      </dsp:nvSpPr>
      <dsp:spPr>
        <a:xfrm>
          <a:off x="3742170" y="1600200"/>
          <a:ext cx="5554218" cy="0"/>
        </a:xfrm>
        <a:prstGeom prst="line">
          <a:avLst/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281CD8-07AF-4527-A572-71951231340A}">
      <dsp:nvSpPr>
        <dsp:cNvPr id="0" name=""/>
        <dsp:cNvSpPr/>
      </dsp:nvSpPr>
      <dsp:spPr>
        <a:xfrm>
          <a:off x="5029204" y="0"/>
          <a:ext cx="5638800" cy="5638800"/>
        </a:xfrm>
        <a:prstGeom prst="ellipse">
          <a:avLst/>
        </a:prstGeom>
        <a:blipFill dpi="0"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348"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26D067-4991-4D82-BAD8-8DB1375DBEC6}">
      <dsp:nvSpPr>
        <dsp:cNvPr id="0" name=""/>
        <dsp:cNvSpPr/>
      </dsp:nvSpPr>
      <dsp:spPr>
        <a:xfrm>
          <a:off x="6760259" y="2994202"/>
          <a:ext cx="3608832" cy="1860804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6760259" y="2994202"/>
        <a:ext cx="3608832" cy="1860804"/>
      </dsp:txXfrm>
    </dsp:sp>
    <dsp:sp modelId="{DCF460F8-0F50-4058-8CC4-E33A2FB0FBB0}">
      <dsp:nvSpPr>
        <dsp:cNvPr id="0" name=""/>
        <dsp:cNvSpPr/>
      </dsp:nvSpPr>
      <dsp:spPr>
        <a:xfrm>
          <a:off x="3355735" y="1069739"/>
          <a:ext cx="987665" cy="987665"/>
        </a:xfrm>
        <a:prstGeom prst="ellipse">
          <a:avLst/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00CB7F-C002-4A1A-9E9A-54F8DC85C8E4}">
      <dsp:nvSpPr>
        <dsp:cNvPr id="0" name=""/>
        <dsp:cNvSpPr/>
      </dsp:nvSpPr>
      <dsp:spPr>
        <a:xfrm>
          <a:off x="2509905" y="990605"/>
          <a:ext cx="842888" cy="1240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C00000"/>
              </a:solidFill>
            </a:rPr>
            <a:t>NVTA</a:t>
          </a:r>
          <a:endParaRPr lang="en-US" sz="2000" kern="1200" dirty="0">
            <a:solidFill>
              <a:srgbClr val="C00000"/>
            </a:solidFill>
          </a:endParaRPr>
        </a:p>
      </dsp:txBody>
      <dsp:txXfrm>
        <a:off x="2509905" y="990605"/>
        <a:ext cx="842888" cy="1240536"/>
      </dsp:txXfrm>
    </dsp:sp>
    <dsp:sp modelId="{AAC82B6C-E041-499D-A751-F74DFCE631CE}">
      <dsp:nvSpPr>
        <dsp:cNvPr id="0" name=""/>
        <dsp:cNvSpPr/>
      </dsp:nvSpPr>
      <dsp:spPr>
        <a:xfrm>
          <a:off x="3051054" y="2136650"/>
          <a:ext cx="987553" cy="987553"/>
        </a:xfrm>
        <a:prstGeom prst="ellipse">
          <a:avLst/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3DB71E-6049-4A40-BD6C-E8382AD5ACB4}">
      <dsp:nvSpPr>
        <dsp:cNvPr id="0" name=""/>
        <dsp:cNvSpPr/>
      </dsp:nvSpPr>
      <dsp:spPr>
        <a:xfrm>
          <a:off x="840134" y="2036061"/>
          <a:ext cx="2207866" cy="1240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E3793"/>
              </a:solidFill>
            </a:rPr>
            <a:t>State &amp; Federal</a:t>
          </a:r>
          <a:endParaRPr lang="en-US" sz="2000" kern="1200" dirty="0">
            <a:solidFill>
              <a:srgbClr val="0E3793"/>
            </a:solidFill>
          </a:endParaRPr>
        </a:p>
      </dsp:txBody>
      <dsp:txXfrm>
        <a:off x="840134" y="2036061"/>
        <a:ext cx="2207866" cy="1240536"/>
      </dsp:txXfrm>
    </dsp:sp>
    <dsp:sp modelId="{165AA8D7-E64C-416D-BFD7-8381E37114CB}">
      <dsp:nvSpPr>
        <dsp:cNvPr id="0" name=""/>
        <dsp:cNvSpPr/>
      </dsp:nvSpPr>
      <dsp:spPr>
        <a:xfrm>
          <a:off x="3051041" y="3279647"/>
          <a:ext cx="987553" cy="987553"/>
        </a:xfrm>
        <a:prstGeom prst="ellipse">
          <a:avLst/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5E6F47-5D3B-4F65-A7C1-BB957263EE21}">
      <dsp:nvSpPr>
        <dsp:cNvPr id="0" name=""/>
        <dsp:cNvSpPr/>
      </dsp:nvSpPr>
      <dsp:spPr>
        <a:xfrm>
          <a:off x="996970" y="3179070"/>
          <a:ext cx="2051030" cy="1240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2F7B31"/>
              </a:solidFill>
            </a:rPr>
            <a:t>Loudoun County</a:t>
          </a:r>
          <a:endParaRPr lang="en-US" sz="2000" kern="1200" dirty="0">
            <a:solidFill>
              <a:srgbClr val="2F7B31"/>
            </a:solidFill>
          </a:endParaRPr>
        </a:p>
      </dsp:txBody>
      <dsp:txXfrm>
        <a:off x="996970" y="3179070"/>
        <a:ext cx="2051030" cy="1240536"/>
      </dsp:txXfrm>
    </dsp:sp>
    <dsp:sp modelId="{D30BDBD1-9174-41B7-930E-5D98E2A88ED0}">
      <dsp:nvSpPr>
        <dsp:cNvPr id="0" name=""/>
        <dsp:cNvSpPr/>
      </dsp:nvSpPr>
      <dsp:spPr>
        <a:xfrm>
          <a:off x="3355841" y="4366524"/>
          <a:ext cx="987553" cy="987553"/>
        </a:xfrm>
        <a:prstGeom prst="ellipse">
          <a:avLst/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3A8E46-A74E-4B87-8E39-D109F0AEB2ED}">
      <dsp:nvSpPr>
        <dsp:cNvPr id="0" name=""/>
        <dsp:cNvSpPr/>
      </dsp:nvSpPr>
      <dsp:spPr>
        <a:xfrm>
          <a:off x="2411390" y="4322070"/>
          <a:ext cx="941408" cy="1240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tx1">
                  <a:lumMod val="60000"/>
                  <a:lumOff val="40000"/>
                </a:schemeClr>
              </a:solidFill>
            </a:rPr>
            <a:t>MWAA</a:t>
          </a:r>
          <a:endParaRPr lang="en-US" sz="2000" kern="1200" dirty="0">
            <a:solidFill>
              <a:schemeClr val="tx1">
                <a:lumMod val="60000"/>
                <a:lumOff val="40000"/>
              </a:schemeClr>
            </a:solidFill>
          </a:endParaRPr>
        </a:p>
      </dsp:txBody>
      <dsp:txXfrm>
        <a:off x="2411390" y="4322070"/>
        <a:ext cx="941408" cy="12405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A0332A-8F8F-4B1A-BFBE-250B2FBAE633}">
      <dsp:nvSpPr>
        <dsp:cNvPr id="0" name=""/>
        <dsp:cNvSpPr/>
      </dsp:nvSpPr>
      <dsp:spPr>
        <a:xfrm>
          <a:off x="4199395" y="4873371"/>
          <a:ext cx="5554218" cy="0"/>
        </a:xfrm>
        <a:prstGeom prst="line">
          <a:avLst/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5E13C0-296F-4CEA-A3F3-51FE03D44127}">
      <dsp:nvSpPr>
        <dsp:cNvPr id="0" name=""/>
        <dsp:cNvSpPr/>
      </dsp:nvSpPr>
      <dsp:spPr>
        <a:xfrm>
          <a:off x="3604187" y="3810000"/>
          <a:ext cx="4623816" cy="0"/>
        </a:xfrm>
        <a:prstGeom prst="line">
          <a:avLst/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3AEDB5-4BA2-46F1-BD28-64521BB19AF3}">
      <dsp:nvSpPr>
        <dsp:cNvPr id="0" name=""/>
        <dsp:cNvSpPr/>
      </dsp:nvSpPr>
      <dsp:spPr>
        <a:xfrm>
          <a:off x="4215409" y="2667000"/>
          <a:ext cx="4623816" cy="0"/>
        </a:xfrm>
        <a:prstGeom prst="line">
          <a:avLst/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FFC84D-FCDC-49CF-89AC-8AFCF4165DB2}">
      <dsp:nvSpPr>
        <dsp:cNvPr id="0" name=""/>
        <dsp:cNvSpPr/>
      </dsp:nvSpPr>
      <dsp:spPr>
        <a:xfrm>
          <a:off x="4732711" y="1600200"/>
          <a:ext cx="5554218" cy="0"/>
        </a:xfrm>
        <a:prstGeom prst="line">
          <a:avLst/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281CD8-07AF-4527-A572-71951231340A}">
      <dsp:nvSpPr>
        <dsp:cNvPr id="0" name=""/>
        <dsp:cNvSpPr/>
      </dsp:nvSpPr>
      <dsp:spPr>
        <a:xfrm>
          <a:off x="5333996" y="0"/>
          <a:ext cx="5638800" cy="5638800"/>
        </a:xfrm>
        <a:prstGeom prst="ellipse">
          <a:avLst/>
        </a:prstGeom>
        <a:blipFill rotWithShape="1"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26D067-4991-4D82-BAD8-8DB1375DBEC6}">
      <dsp:nvSpPr>
        <dsp:cNvPr id="0" name=""/>
        <dsp:cNvSpPr/>
      </dsp:nvSpPr>
      <dsp:spPr>
        <a:xfrm>
          <a:off x="7311128" y="2994202"/>
          <a:ext cx="3608832" cy="1860804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7311128" y="2994202"/>
        <a:ext cx="3608832" cy="1860804"/>
      </dsp:txXfrm>
    </dsp:sp>
    <dsp:sp modelId="{DCF460F8-0F50-4058-8CC4-E33A2FB0FBB0}">
      <dsp:nvSpPr>
        <dsp:cNvPr id="0" name=""/>
        <dsp:cNvSpPr/>
      </dsp:nvSpPr>
      <dsp:spPr>
        <a:xfrm>
          <a:off x="3736713" y="1069739"/>
          <a:ext cx="987665" cy="987665"/>
        </a:xfrm>
        <a:prstGeom prst="ellipse">
          <a:avLst/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00CB7F-C002-4A1A-9E9A-54F8DC85C8E4}">
      <dsp:nvSpPr>
        <dsp:cNvPr id="0" name=""/>
        <dsp:cNvSpPr/>
      </dsp:nvSpPr>
      <dsp:spPr>
        <a:xfrm>
          <a:off x="2890931" y="990605"/>
          <a:ext cx="842888" cy="1240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C00000"/>
              </a:solidFill>
            </a:rPr>
            <a:t>NVTA</a:t>
          </a:r>
          <a:endParaRPr lang="en-US" sz="2000" kern="1200" dirty="0">
            <a:solidFill>
              <a:srgbClr val="C00000"/>
            </a:solidFill>
          </a:endParaRPr>
        </a:p>
      </dsp:txBody>
      <dsp:txXfrm>
        <a:off x="2890931" y="990605"/>
        <a:ext cx="842888" cy="1240536"/>
      </dsp:txXfrm>
    </dsp:sp>
    <dsp:sp modelId="{AAC82B6C-E041-499D-A751-F74DFCE631CE}">
      <dsp:nvSpPr>
        <dsp:cNvPr id="0" name=""/>
        <dsp:cNvSpPr/>
      </dsp:nvSpPr>
      <dsp:spPr>
        <a:xfrm>
          <a:off x="3203450" y="2136650"/>
          <a:ext cx="987553" cy="987553"/>
        </a:xfrm>
        <a:prstGeom prst="ellipse">
          <a:avLst/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3DB71E-6049-4A40-BD6C-E8382AD5ACB4}">
      <dsp:nvSpPr>
        <dsp:cNvPr id="0" name=""/>
        <dsp:cNvSpPr/>
      </dsp:nvSpPr>
      <dsp:spPr>
        <a:xfrm>
          <a:off x="1068733" y="2112267"/>
          <a:ext cx="2207866" cy="1240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E3793"/>
              </a:solidFill>
            </a:rPr>
            <a:t>State &amp; Federal</a:t>
          </a:r>
          <a:endParaRPr lang="en-US" sz="2000" kern="1200" dirty="0">
            <a:solidFill>
              <a:srgbClr val="0E3793"/>
            </a:solidFill>
          </a:endParaRPr>
        </a:p>
      </dsp:txBody>
      <dsp:txXfrm>
        <a:off x="1068733" y="2112267"/>
        <a:ext cx="2207866" cy="1240536"/>
      </dsp:txXfrm>
    </dsp:sp>
    <dsp:sp modelId="{165AA8D7-E64C-416D-BFD7-8381E37114CB}">
      <dsp:nvSpPr>
        <dsp:cNvPr id="0" name=""/>
        <dsp:cNvSpPr/>
      </dsp:nvSpPr>
      <dsp:spPr>
        <a:xfrm>
          <a:off x="3355837" y="3279647"/>
          <a:ext cx="987553" cy="987553"/>
        </a:xfrm>
        <a:prstGeom prst="ellipse">
          <a:avLst/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5E6F47-5D3B-4F65-A7C1-BB957263EE21}">
      <dsp:nvSpPr>
        <dsp:cNvPr id="0" name=""/>
        <dsp:cNvSpPr/>
      </dsp:nvSpPr>
      <dsp:spPr>
        <a:xfrm>
          <a:off x="852640" y="3255264"/>
          <a:ext cx="2500157" cy="1240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2F7B31"/>
              </a:solidFill>
            </a:rPr>
            <a:t>Prince William County</a:t>
          </a:r>
          <a:endParaRPr lang="en-US" sz="2000" kern="1200" dirty="0">
            <a:solidFill>
              <a:srgbClr val="2F7B31"/>
            </a:solidFill>
          </a:endParaRPr>
        </a:p>
      </dsp:txBody>
      <dsp:txXfrm>
        <a:off x="852640" y="3255264"/>
        <a:ext cx="2500157" cy="1240536"/>
      </dsp:txXfrm>
    </dsp:sp>
    <dsp:sp modelId="{D30BDBD1-9174-41B7-930E-5D98E2A88ED0}">
      <dsp:nvSpPr>
        <dsp:cNvPr id="0" name=""/>
        <dsp:cNvSpPr/>
      </dsp:nvSpPr>
      <dsp:spPr>
        <a:xfrm>
          <a:off x="3809998" y="4366524"/>
          <a:ext cx="987553" cy="987553"/>
        </a:xfrm>
        <a:prstGeom prst="ellipse">
          <a:avLst/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3A8E46-A74E-4B87-8E39-D109F0AEB2ED}">
      <dsp:nvSpPr>
        <dsp:cNvPr id="0" name=""/>
        <dsp:cNvSpPr/>
      </dsp:nvSpPr>
      <dsp:spPr>
        <a:xfrm>
          <a:off x="1447799" y="4322070"/>
          <a:ext cx="2379202" cy="12405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0" kern="1200" dirty="0" smtClean="0">
              <a:solidFill>
                <a:schemeClr val="tx1">
                  <a:lumMod val="60000"/>
                  <a:lumOff val="40000"/>
                </a:schemeClr>
              </a:solidFill>
            </a:rPr>
            <a:t>Legislative Bonds</a:t>
          </a:r>
          <a:endParaRPr lang="en-US" sz="2000" i="0" kern="1200" dirty="0">
            <a:solidFill>
              <a:schemeClr val="tx1">
                <a:lumMod val="60000"/>
                <a:lumOff val="40000"/>
              </a:schemeClr>
            </a:solidFill>
          </a:endParaRPr>
        </a:p>
      </dsp:txBody>
      <dsp:txXfrm>
        <a:off x="1447799" y="4322070"/>
        <a:ext cx="2379202" cy="12405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D4B1BA-F9D9-44F3-9DDB-AF36C2C37B2F}">
      <dsp:nvSpPr>
        <dsp:cNvPr id="0" name=""/>
        <dsp:cNvSpPr/>
      </dsp:nvSpPr>
      <dsp:spPr>
        <a:xfrm>
          <a:off x="4372185" y="4953000"/>
          <a:ext cx="5702518" cy="0"/>
        </a:xfrm>
        <a:prstGeom prst="line">
          <a:avLst/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C98483-D011-4699-8E7E-EFC8AFB8663D}">
      <dsp:nvSpPr>
        <dsp:cNvPr id="0" name=""/>
        <dsp:cNvSpPr/>
      </dsp:nvSpPr>
      <dsp:spPr>
        <a:xfrm>
          <a:off x="4753188" y="4343399"/>
          <a:ext cx="4876434" cy="0"/>
        </a:xfrm>
        <a:prstGeom prst="line">
          <a:avLst/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A0332A-8F8F-4B1A-BFBE-250B2FBAE633}">
      <dsp:nvSpPr>
        <dsp:cNvPr id="0" name=""/>
        <dsp:cNvSpPr/>
      </dsp:nvSpPr>
      <dsp:spPr>
        <a:xfrm>
          <a:off x="5057964" y="3733800"/>
          <a:ext cx="4426458" cy="0"/>
        </a:xfrm>
        <a:prstGeom prst="line">
          <a:avLst/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5E13C0-296F-4CEA-A3F3-51FE03D44127}">
      <dsp:nvSpPr>
        <dsp:cNvPr id="0" name=""/>
        <dsp:cNvSpPr/>
      </dsp:nvSpPr>
      <dsp:spPr>
        <a:xfrm>
          <a:off x="4295949" y="3048000"/>
          <a:ext cx="4426458" cy="0"/>
        </a:xfrm>
        <a:prstGeom prst="line">
          <a:avLst/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3AEDB5-4BA2-46F1-BD28-64521BB19AF3}">
      <dsp:nvSpPr>
        <dsp:cNvPr id="0" name=""/>
        <dsp:cNvSpPr/>
      </dsp:nvSpPr>
      <dsp:spPr>
        <a:xfrm>
          <a:off x="4295974" y="2438400"/>
          <a:ext cx="4876434" cy="0"/>
        </a:xfrm>
        <a:prstGeom prst="line">
          <a:avLst/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FFC84D-FCDC-49CF-89AC-8AFCF4165DB2}">
      <dsp:nvSpPr>
        <dsp:cNvPr id="0" name=""/>
        <dsp:cNvSpPr/>
      </dsp:nvSpPr>
      <dsp:spPr>
        <a:xfrm>
          <a:off x="4753170" y="1828800"/>
          <a:ext cx="5702518" cy="0"/>
        </a:xfrm>
        <a:prstGeom prst="line">
          <a:avLst/>
        </a:pr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281CD8-07AF-4527-A572-71951231340A}">
      <dsp:nvSpPr>
        <dsp:cNvPr id="0" name=""/>
        <dsp:cNvSpPr/>
      </dsp:nvSpPr>
      <dsp:spPr>
        <a:xfrm rot="360000">
          <a:off x="5686808" y="0"/>
          <a:ext cx="5638800" cy="563880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  <a:scene3d>
          <a:camera prst="orthographicFront">
            <a:rot lat="0" lon="0" rev="0"/>
          </a:camera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26D067-4991-4D82-BAD8-8DB1375DBEC6}">
      <dsp:nvSpPr>
        <dsp:cNvPr id="0" name=""/>
        <dsp:cNvSpPr/>
      </dsp:nvSpPr>
      <dsp:spPr>
        <a:xfrm>
          <a:off x="7724970" y="3124198"/>
          <a:ext cx="3608832" cy="1860804"/>
        </a:xfrm>
        <a:prstGeom prst="rect">
          <a:avLst/>
        </a:prstGeom>
        <a:noFill/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500" kern="1200"/>
        </a:p>
      </dsp:txBody>
      <dsp:txXfrm>
        <a:off x="7724970" y="3124198"/>
        <a:ext cx="3608832" cy="1860804"/>
      </dsp:txXfrm>
    </dsp:sp>
    <dsp:sp modelId="{DCF460F8-0F50-4058-8CC4-E33A2FB0FBB0}">
      <dsp:nvSpPr>
        <dsp:cNvPr id="0" name=""/>
        <dsp:cNvSpPr/>
      </dsp:nvSpPr>
      <dsp:spPr>
        <a:xfrm>
          <a:off x="4295969" y="1523998"/>
          <a:ext cx="673408" cy="673408"/>
        </a:xfrm>
        <a:prstGeom prst="ellipse">
          <a:avLst/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00CB7F-C002-4A1A-9E9A-54F8DC85C8E4}">
      <dsp:nvSpPr>
        <dsp:cNvPr id="0" name=""/>
        <dsp:cNvSpPr/>
      </dsp:nvSpPr>
      <dsp:spPr>
        <a:xfrm>
          <a:off x="3324614" y="2133597"/>
          <a:ext cx="854693" cy="845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C00000"/>
              </a:solidFill>
            </a:rPr>
            <a:t>NVTA</a:t>
          </a:r>
          <a:endParaRPr lang="en-US" sz="2000" kern="1200" dirty="0">
            <a:solidFill>
              <a:srgbClr val="C00000"/>
            </a:solidFill>
          </a:endParaRPr>
        </a:p>
      </dsp:txBody>
      <dsp:txXfrm>
        <a:off x="3324614" y="2133597"/>
        <a:ext cx="854693" cy="845820"/>
      </dsp:txXfrm>
    </dsp:sp>
    <dsp:sp modelId="{AAC82B6C-E041-499D-A751-F74DFCE631CE}">
      <dsp:nvSpPr>
        <dsp:cNvPr id="0" name=""/>
        <dsp:cNvSpPr/>
      </dsp:nvSpPr>
      <dsp:spPr>
        <a:xfrm>
          <a:off x="4219771" y="2209804"/>
          <a:ext cx="673331" cy="673331"/>
        </a:xfrm>
        <a:prstGeom prst="ellipse">
          <a:avLst/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3DB71E-6049-4A40-BD6C-E8382AD5ACB4}">
      <dsp:nvSpPr>
        <dsp:cNvPr id="0" name=""/>
        <dsp:cNvSpPr/>
      </dsp:nvSpPr>
      <dsp:spPr>
        <a:xfrm>
          <a:off x="2610847" y="1447801"/>
          <a:ext cx="1670654" cy="845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E3793"/>
              </a:solidFill>
            </a:rPr>
            <a:t>State </a:t>
          </a:r>
          <a:endParaRPr lang="en-US" sz="2000" kern="1200" dirty="0">
            <a:solidFill>
              <a:srgbClr val="0E3793"/>
            </a:solidFill>
          </a:endParaRPr>
        </a:p>
      </dsp:txBody>
      <dsp:txXfrm>
        <a:off x="2610847" y="1447801"/>
        <a:ext cx="1670654" cy="845820"/>
      </dsp:txXfrm>
    </dsp:sp>
    <dsp:sp modelId="{165AA8D7-E64C-416D-BFD7-8381E37114CB}">
      <dsp:nvSpPr>
        <dsp:cNvPr id="0" name=""/>
        <dsp:cNvSpPr/>
      </dsp:nvSpPr>
      <dsp:spPr>
        <a:xfrm>
          <a:off x="4229709" y="2826024"/>
          <a:ext cx="673331" cy="673331"/>
        </a:xfrm>
        <a:prstGeom prst="ellipse">
          <a:avLst/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5E6F47-5D3B-4F65-A7C1-BB957263EE21}">
      <dsp:nvSpPr>
        <dsp:cNvPr id="0" name=""/>
        <dsp:cNvSpPr/>
      </dsp:nvSpPr>
      <dsp:spPr>
        <a:xfrm>
          <a:off x="1114807" y="2971801"/>
          <a:ext cx="3074188" cy="504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2F7B31"/>
              </a:solidFill>
            </a:rPr>
            <a:t>Fairfax County</a:t>
          </a:r>
          <a:endParaRPr lang="en-US" sz="2000" kern="1200" dirty="0">
            <a:solidFill>
              <a:srgbClr val="2F7B31"/>
            </a:solidFill>
          </a:endParaRPr>
        </a:p>
      </dsp:txBody>
      <dsp:txXfrm>
        <a:off x="1114807" y="2971801"/>
        <a:ext cx="3074188" cy="504996"/>
      </dsp:txXfrm>
    </dsp:sp>
    <dsp:sp modelId="{D30BDBD1-9174-41B7-930E-5D98E2A88ED0}">
      <dsp:nvSpPr>
        <dsp:cNvPr id="0" name=""/>
        <dsp:cNvSpPr/>
      </dsp:nvSpPr>
      <dsp:spPr>
        <a:xfrm>
          <a:off x="4448371" y="3468751"/>
          <a:ext cx="673331" cy="673331"/>
        </a:xfrm>
        <a:prstGeom prst="ellipse">
          <a:avLst/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3A8E46-A74E-4B87-8E39-D109F0AEB2ED}">
      <dsp:nvSpPr>
        <dsp:cNvPr id="0" name=""/>
        <dsp:cNvSpPr/>
      </dsp:nvSpPr>
      <dsp:spPr>
        <a:xfrm>
          <a:off x="1066798" y="3429002"/>
          <a:ext cx="4733160" cy="845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0" kern="1200" dirty="0" smtClean="0">
              <a:solidFill>
                <a:srgbClr val="E4A612"/>
              </a:solidFill>
            </a:rPr>
            <a:t>Loudoun County</a:t>
          </a:r>
          <a:endParaRPr lang="en-US" sz="2000" i="0" kern="1200" dirty="0">
            <a:solidFill>
              <a:srgbClr val="E4A612"/>
            </a:solidFill>
          </a:endParaRPr>
        </a:p>
      </dsp:txBody>
      <dsp:txXfrm>
        <a:off x="1066798" y="3429002"/>
        <a:ext cx="4733160" cy="845820"/>
      </dsp:txXfrm>
    </dsp:sp>
    <dsp:sp modelId="{45BA3141-E973-4A62-9E95-630E983A9D25}">
      <dsp:nvSpPr>
        <dsp:cNvPr id="0" name=""/>
        <dsp:cNvSpPr/>
      </dsp:nvSpPr>
      <dsp:spPr>
        <a:xfrm>
          <a:off x="4391413" y="4127270"/>
          <a:ext cx="673331" cy="673331"/>
        </a:xfrm>
        <a:prstGeom prst="ellipse">
          <a:avLst/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8CE487-1AAE-4BC4-8F21-F6CD089DEBE6}">
      <dsp:nvSpPr>
        <dsp:cNvPr id="0" name=""/>
        <dsp:cNvSpPr/>
      </dsp:nvSpPr>
      <dsp:spPr>
        <a:xfrm>
          <a:off x="2847867" y="4030977"/>
          <a:ext cx="1543550" cy="845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7030A0"/>
              </a:solidFill>
            </a:rPr>
            <a:t>Tax District</a:t>
          </a:r>
          <a:endParaRPr lang="en-US" sz="2000" kern="1200" dirty="0">
            <a:solidFill>
              <a:srgbClr val="7030A0"/>
            </a:solidFill>
          </a:endParaRPr>
        </a:p>
      </dsp:txBody>
      <dsp:txXfrm>
        <a:off x="2847867" y="4030977"/>
        <a:ext cx="1543550" cy="845820"/>
      </dsp:txXfrm>
    </dsp:sp>
    <dsp:sp modelId="{7269728C-3969-4CD4-99D2-EA19119C1F83}">
      <dsp:nvSpPr>
        <dsp:cNvPr id="0" name=""/>
        <dsp:cNvSpPr/>
      </dsp:nvSpPr>
      <dsp:spPr>
        <a:xfrm>
          <a:off x="4315216" y="4736872"/>
          <a:ext cx="673331" cy="673331"/>
        </a:xfrm>
        <a:prstGeom prst="ellipse">
          <a:avLst/>
        </a:prstGeom>
        <a:blipFill rotWithShape="1"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254000" extrusionH="63500" contourW="127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2B7230-E8BD-4FE3-8D58-8881DBAD4DD1}">
      <dsp:nvSpPr>
        <dsp:cNvPr id="0" name=""/>
        <dsp:cNvSpPr/>
      </dsp:nvSpPr>
      <dsp:spPr>
        <a:xfrm>
          <a:off x="2645440" y="4640580"/>
          <a:ext cx="1583793" cy="8458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i="0" kern="1200" dirty="0" smtClean="0">
              <a:solidFill>
                <a:schemeClr val="tx1">
                  <a:lumMod val="60000"/>
                  <a:lumOff val="40000"/>
                </a:schemeClr>
              </a:solidFill>
            </a:rPr>
            <a:t>Proffer</a:t>
          </a:r>
          <a:endParaRPr lang="en-US" sz="2000" i="0" kern="1200" dirty="0">
            <a:solidFill>
              <a:schemeClr val="tx1">
                <a:lumMod val="60000"/>
                <a:lumOff val="40000"/>
              </a:schemeClr>
            </a:solidFill>
          </a:endParaRPr>
        </a:p>
      </dsp:txBody>
      <dsp:txXfrm>
        <a:off x="2645440" y="4640580"/>
        <a:ext cx="1583793" cy="8458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E408EA3-5B62-4EA5-B2C4-277918848C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3980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BF1D95CF-A65D-4D54-BDE0-7BC24E4ECD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711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1D95CF-A65D-4D54-BDE0-7BC24E4ECD63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5646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1D95CF-A65D-4D54-BDE0-7BC24E4ECD6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51166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Tolling/P3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 efforts:</a:t>
            </a:r>
            <a:endParaRPr lang="en-US" sz="1200" kern="1200" dirty="0" smtClean="0"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I-66 Express Lanes Outside the Beltway: Agreement includes $579 million concession payment--$500 million to fund 14 additional corridor improvements approved by CTB in Jan. 2018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I-66 Inside toll revenues to fund multimodal corridor improvements; partnership with NVTC</a:t>
            </a: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ＭＳ Ｐゴシック" pitchFamily="1" charset="-128"/>
                <a:cs typeface="+mn-cs"/>
              </a:rPr>
              <a:t>I-395 Express - $500 million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1D95CF-A65D-4D54-BDE0-7BC24E4ECD6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1204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1D95CF-A65D-4D54-BDE0-7BC24E4ECD6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7342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</a:t>
            </a:r>
            <a:r>
              <a:rPr lang="en-US" baseline="0" dirty="0" smtClean="0"/>
              <a:t> number includes partnership efforts along the corridor: ours and the county’s widening projects, undergrounding utilities </a:t>
            </a:r>
            <a:r>
              <a:rPr lang="en-US" baseline="0" dirty="0" err="1" smtClean="0"/>
              <a:t>andright</a:t>
            </a:r>
            <a:r>
              <a:rPr lang="en-US" baseline="0" dirty="0" smtClean="0"/>
              <a:t> of way for the future Route 1/123 interchange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1D95CF-A65D-4D54-BDE0-7BC24E4ECD6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922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1D95CF-A65D-4D54-BDE0-7BC24E4ECD6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387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1D95CF-A65D-4D54-BDE0-7BC24E4ECD63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57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</a:t>
            </a:r>
            <a:r>
              <a:rPr lang="en-US" baseline="0" dirty="0" smtClean="0"/>
              <a:t> network is heavily secondary roads – 11,000+ lane miles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1D95CF-A65D-4D54-BDE0-7BC24E4ECD6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503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- 10% of the state’s</a:t>
            </a:r>
            <a:r>
              <a:rPr lang="en-US" baseline="0" dirty="0" smtClean="0"/>
              <a:t> bridges and large culverts</a:t>
            </a:r>
          </a:p>
          <a:p>
            <a:r>
              <a:rPr lang="en-US" baseline="0" dirty="0" smtClean="0"/>
              <a:t>- 40% of the state’s ancillary structures- sign, signal, high-mast light/camera poles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1D95CF-A65D-4D54-BDE0-7BC24E4ECD63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99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1D95CF-A65D-4D54-BDE0-7BC24E4ECD63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2418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In</a:t>
            </a:r>
            <a:r>
              <a:rPr lang="en-US" baseline="0" dirty="0" smtClean="0"/>
              <a:t> </a:t>
            </a:r>
            <a:r>
              <a:rPr lang="en-US" baseline="0" smtClean="0"/>
              <a:t>2017 in NOVA: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-  More than 5,000 permits issued</a:t>
            </a:r>
            <a:r>
              <a:rPr lang="en-US" baseline="0" dirty="0" smtClean="0"/>
              <a:t> across the district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More than 2,300 plan reviews for land development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Accepted more than 100 new lane miles into our system (in some past years more than 200 a year)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1D95CF-A65D-4D54-BDE0-7BC24E4ECD63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670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1D95CF-A65D-4D54-BDE0-7BC24E4ECD6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7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1D95CF-A65D-4D54-BDE0-7BC24E4ECD6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453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</a:t>
            </a:r>
            <a:r>
              <a:rPr lang="en-US" baseline="0" dirty="0" smtClean="0"/>
              <a:t> numbers are per year.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1D95CF-A65D-4D54-BDE0-7BC24E4ECD63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3579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450" y="2763215"/>
            <a:ext cx="4991100" cy="13315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7DFD5-6371-410C-A822-8EE9061B7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3246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553200" y="3810000"/>
            <a:ext cx="5232400" cy="20574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xmlns="" id="{679A0CA3-F894-E845-A9DF-D7A2587EDF1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7401" y="6515387"/>
            <a:ext cx="5181600" cy="136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Virginia Department of Transportation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876799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876798" cy="4691063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FB63A-21CB-4A4B-8459-1638A80B4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096000" y="0"/>
            <a:ext cx="6096000" cy="63246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xmlns="" id="{2145A41A-CCA6-C142-9007-8D084F698D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7401" y="6515387"/>
            <a:ext cx="5181600" cy="136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Virginia Department of Transportation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1" y="273050"/>
            <a:ext cx="4876799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05602" y="1435101"/>
            <a:ext cx="4876798" cy="4691063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FB63A-21CB-4A4B-8459-1638A80B4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6096000" cy="632460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xmlns="" id="{FB4119A0-5B6B-2448-AF0E-21893EC6E4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7401" y="6515387"/>
            <a:ext cx="5181600" cy="136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Virginia Department of Transportation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876799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876798" cy="4691063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FB63A-21CB-4A4B-8459-1638A80B4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6096000" y="-12698"/>
            <a:ext cx="3111500" cy="322818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9093200" y="2"/>
            <a:ext cx="3111500" cy="32281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096000" y="3096420"/>
            <a:ext cx="3111500" cy="3228180"/>
          </a:xfr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9093200" y="3096420"/>
            <a:ext cx="3111500" cy="3228180"/>
          </a:xfr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xmlns="" id="{069C9084-3E34-5747-A9FF-86DC7B7EB2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7401" y="6515387"/>
            <a:ext cx="5181600" cy="136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Virginia Department of Transportation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4800" y="273050"/>
            <a:ext cx="4876799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54801" y="1435101"/>
            <a:ext cx="4876798" cy="4691063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FB63A-21CB-4A4B-8459-1638A80B4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0" y="-12698"/>
            <a:ext cx="3111500" cy="3228180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997200" y="2"/>
            <a:ext cx="3111500" cy="3228180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3096420"/>
            <a:ext cx="3111500" cy="3228180"/>
          </a:xfr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2997200" y="3096420"/>
            <a:ext cx="3111500" cy="3228180"/>
          </a:xfr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Footer Placeholder 2">
            <a:extLst>
              <a:ext uri="{FF2B5EF4-FFF2-40B4-BE49-F238E27FC236}">
                <a16:creationId xmlns:a16="http://schemas.microsoft.com/office/drawing/2014/main" xmlns="" id="{4C835784-1329-A849-9592-4F75E201D3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7401" y="6515387"/>
            <a:ext cx="5181600" cy="136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Virginia Department of Transportation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82952" y="381001"/>
            <a:ext cx="2603496" cy="271542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FB63A-21CB-4A4B-8459-1638A80B4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0" y="-12698"/>
            <a:ext cx="3073400" cy="3188651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096000" y="2"/>
            <a:ext cx="3061159" cy="3175951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3073400" y="3182066"/>
            <a:ext cx="3028950" cy="3142534"/>
          </a:xfrm>
          <a:solidFill>
            <a:schemeClr val="bg1">
              <a:lumMod val="50000"/>
            </a:schemeClr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9175750" y="3182066"/>
            <a:ext cx="3028950" cy="3142534"/>
          </a:xfrm>
          <a:solidFill>
            <a:schemeClr val="bg1">
              <a:lumMod val="65000"/>
            </a:schemeClr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6"/>
          </p:nvPr>
        </p:nvSpPr>
        <p:spPr>
          <a:xfrm>
            <a:off x="9385304" y="381001"/>
            <a:ext cx="2603496" cy="271542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7"/>
          </p:nvPr>
        </p:nvSpPr>
        <p:spPr>
          <a:xfrm>
            <a:off x="355604" y="3429000"/>
            <a:ext cx="2603496" cy="271542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8"/>
          </p:nvPr>
        </p:nvSpPr>
        <p:spPr>
          <a:xfrm>
            <a:off x="6324831" y="3429000"/>
            <a:ext cx="2603496" cy="271542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Footer Placeholder 2">
            <a:extLst>
              <a:ext uri="{FF2B5EF4-FFF2-40B4-BE49-F238E27FC236}">
                <a16:creationId xmlns:a16="http://schemas.microsoft.com/office/drawing/2014/main" xmlns="" id="{09625882-5A05-2449-A81C-26FA736DC3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7401" y="6515387"/>
            <a:ext cx="5181600" cy="136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Virginia Department of Transportation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82952" y="381000"/>
            <a:ext cx="2603496" cy="5714999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FB63A-21CB-4A4B-8459-1638A80B4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>
            <a:off x="0" y="-12698"/>
            <a:ext cx="3073400" cy="6337298"/>
          </a:xfrm>
          <a:solidFill>
            <a:schemeClr val="bg1">
              <a:lumMod val="85000"/>
            </a:schemeClr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6096000" y="2"/>
            <a:ext cx="3061159" cy="6324598"/>
          </a:xfrm>
          <a:solidFill>
            <a:schemeClr val="bg1">
              <a:lumMod val="75000"/>
            </a:schemeClr>
          </a:solidFill>
          <a:ln>
            <a:noFill/>
          </a:ln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6"/>
          </p:nvPr>
        </p:nvSpPr>
        <p:spPr>
          <a:xfrm>
            <a:off x="9385304" y="381001"/>
            <a:ext cx="2603496" cy="5714998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Footer Placeholder 2">
            <a:extLst>
              <a:ext uri="{FF2B5EF4-FFF2-40B4-BE49-F238E27FC236}">
                <a16:creationId xmlns:a16="http://schemas.microsoft.com/office/drawing/2014/main" xmlns="" id="{F25DE432-BEC8-1947-A523-9C2E7A94A5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7401" y="6515387"/>
            <a:ext cx="5181600" cy="136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Virginia Department of Transportation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FB63A-21CB-4A4B-8459-1638A80B4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6"/>
          </p:nvPr>
        </p:nvSpPr>
        <p:spPr>
          <a:xfrm>
            <a:off x="6553200" y="2438400"/>
            <a:ext cx="5029200" cy="320040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9"/>
          </p:nvPr>
        </p:nvSpPr>
        <p:spPr>
          <a:xfrm>
            <a:off x="-2446" y="1371600"/>
            <a:ext cx="6102350" cy="4953001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1176000" cy="5334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xmlns="" id="{974C5D03-A95F-564F-B351-042DC584FED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7401" y="6515387"/>
            <a:ext cx="5181600" cy="136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Virginia Department of Transportation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FB63A-21CB-4A4B-8459-1638A80B4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6"/>
          </p:nvPr>
        </p:nvSpPr>
        <p:spPr>
          <a:xfrm>
            <a:off x="609600" y="2438400"/>
            <a:ext cx="5029200" cy="3200400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9"/>
          </p:nvPr>
        </p:nvSpPr>
        <p:spPr>
          <a:xfrm>
            <a:off x="6096000" y="1371600"/>
            <a:ext cx="6102350" cy="4953001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1176000" cy="5334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xmlns="" id="{CDE9F56B-9E9E-6648-8441-958F0C0E00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7401" y="6515387"/>
            <a:ext cx="5181600" cy="136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Virginia Department of Transportation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876799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876798" cy="4691063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FB63A-21CB-4A4B-8459-1638A80B4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2"/>
          </p:nvPr>
        </p:nvSpPr>
        <p:spPr>
          <a:xfrm>
            <a:off x="6096000" y="0"/>
            <a:ext cx="6096000" cy="63246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xmlns="" id="{5D2A8DF4-3EBD-6545-8562-0E83C8A75C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7401" y="6515387"/>
            <a:ext cx="5181600" cy="136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Virginia Department of Transportation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2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5" y="2514600"/>
            <a:ext cx="10614914" cy="1079499"/>
          </a:xfrm>
        </p:spPr>
        <p:txBody>
          <a:bodyPr wrap="square" lIns="0" tIns="0" rIns="0" bIns="0" anchor="b" anchorCtr="0"/>
          <a:lstStyle>
            <a:lvl1pPr algn="l">
              <a:defRPr sz="3200" b="1" cap="all">
                <a:solidFill>
                  <a:srgbClr val="0E3793"/>
                </a:solidFill>
              </a:defRPr>
            </a:lvl1pPr>
          </a:lstStyle>
          <a:p>
            <a:r>
              <a:rPr lang="en-US" dirty="0"/>
              <a:t>Name of Presentation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24043" y="5486402"/>
            <a:ext cx="6697557" cy="380999"/>
          </a:xfrm>
        </p:spPr>
        <p:txBody>
          <a:bodyPr lIns="91440" tIns="0" rIns="0" bIns="0" anchor="ctr" anchorCtr="0"/>
          <a:lstStyle>
            <a:lvl1pPr marL="0" indent="0">
              <a:buNone/>
              <a:defRPr sz="1800" b="0">
                <a:solidFill>
                  <a:srgbClr val="0E379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Name of Presenter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963084" y="5486400"/>
            <a:ext cx="60959" cy="381001"/>
          </a:xfrm>
          <a:prstGeom prst="rect">
            <a:avLst/>
          </a:prstGeom>
          <a:solidFill>
            <a:srgbClr val="FE581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2401" y="457528"/>
            <a:ext cx="905598" cy="243295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3C60B736-AEDE-AB43-B75F-1B9181B03502}"/>
              </a:ext>
            </a:extLst>
          </p:cNvPr>
          <p:cNvSpPr>
            <a:spLocks noGrp="1"/>
          </p:cNvSpPr>
          <p:nvPr>
            <p:ph type="body" idx="10" hasCustomPrompt="1"/>
          </p:nvPr>
        </p:nvSpPr>
        <p:spPr>
          <a:xfrm>
            <a:off x="963084" y="3610537"/>
            <a:ext cx="10614915" cy="380999"/>
          </a:xfrm>
        </p:spPr>
        <p:txBody>
          <a:bodyPr lIns="91440" tIns="0" rIns="0" bIns="0" anchor="ctr" anchorCtr="0"/>
          <a:lstStyle>
            <a:lvl1pPr marL="0" indent="0">
              <a:buNone/>
              <a:defRPr sz="1800" b="0">
                <a:solidFill>
                  <a:srgbClr val="0E379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16AD00B6-DC4F-CF43-9BCD-7180174F2A33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7721600" y="5486402"/>
            <a:ext cx="3711388" cy="380999"/>
          </a:xfrm>
        </p:spPr>
        <p:txBody>
          <a:bodyPr lIns="91440" tIns="0" rIns="0" bIns="0" anchor="ctr" anchorCtr="0"/>
          <a:lstStyle>
            <a:lvl1pPr marL="0" indent="0" algn="r">
              <a:buNone/>
              <a:defRPr sz="1200" b="0">
                <a:solidFill>
                  <a:srgbClr val="0E379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3429361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FB63A-21CB-4A4B-8459-1638A80B4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2"/>
          </p:nvPr>
        </p:nvSpPr>
        <p:spPr>
          <a:xfrm>
            <a:off x="0" y="1295400"/>
            <a:ext cx="12192000" cy="502920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 bwMode="auto">
          <a:xfrm>
            <a:off x="609600" y="533400"/>
            <a:ext cx="1117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00408D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8000"/>
                </a:solidFill>
                <a:latin typeface="Arial" charset="0"/>
                <a:ea typeface="ＭＳ Ｐゴシック" pitchFamily="1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8000"/>
                </a:solidFill>
                <a:latin typeface="Arial" charset="0"/>
                <a:ea typeface="ＭＳ Ｐゴシック" pitchFamily="1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8000"/>
                </a:solidFill>
                <a:latin typeface="Arial" charset="0"/>
                <a:ea typeface="ＭＳ Ｐゴシック" pitchFamily="1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8000"/>
                </a:solidFill>
                <a:latin typeface="Arial" charset="0"/>
                <a:ea typeface="ＭＳ Ｐゴシック" pitchFamily="1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8000"/>
                </a:solidFill>
                <a:latin typeface="Arial" charset="0"/>
                <a:ea typeface="ＭＳ Ｐゴシック" pitchFamily="1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8000"/>
                </a:solidFill>
                <a:latin typeface="Arial" charset="0"/>
                <a:ea typeface="ＭＳ Ｐゴシック" pitchFamily="1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8000"/>
                </a:solidFill>
                <a:latin typeface="Arial" charset="0"/>
                <a:ea typeface="ＭＳ Ｐゴシック" pitchFamily="1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FF8000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r>
              <a:rPr lang="en-US" kern="0"/>
              <a:t>Click to edit Master title style</a:t>
            </a:r>
            <a:endParaRPr lang="en-US" kern="0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xmlns="" id="{15AC5F6F-EBB0-6F49-8C96-8FAC3437C6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7401" y="6515387"/>
            <a:ext cx="5181600" cy="136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Virginia Department of Transportation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FB63A-21CB-4A4B-8459-1638A80B4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2"/>
          </p:nvPr>
        </p:nvSpPr>
        <p:spPr>
          <a:xfrm>
            <a:off x="0" y="1295400"/>
            <a:ext cx="12192000" cy="5029200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1176000" cy="5334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xmlns="" id="{4CA808D4-F0B2-9945-9B47-97BBC94A99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7401" y="6515387"/>
            <a:ext cx="5181600" cy="136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Virginia Department of Transportation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FB63A-21CB-4A4B-8459-1638A80B4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2"/>
          </p:nvPr>
        </p:nvSpPr>
        <p:spPr>
          <a:xfrm>
            <a:off x="0" y="1295400"/>
            <a:ext cx="12192000" cy="5029200"/>
          </a:xfrm>
        </p:spPr>
        <p:txBody>
          <a:bodyPr/>
          <a:lstStyle/>
          <a:p>
            <a:r>
              <a:rPr lang="en-US" smtClean="0"/>
              <a:t>Click icon to add media</a:t>
            </a:r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11176000" cy="5334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Footer Placeholder 2">
            <a:extLst>
              <a:ext uri="{FF2B5EF4-FFF2-40B4-BE49-F238E27FC236}">
                <a16:creationId xmlns:a16="http://schemas.microsoft.com/office/drawing/2014/main" xmlns="" id="{C4DDC869-E55C-2043-9BB4-AD791F9CDF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7401" y="6515387"/>
            <a:ext cx="5181600" cy="136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Virginia Department of Transportation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F973C-A8FB-4726-9A82-AA4992463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1"/>
          </p:nvPr>
        </p:nvSpPr>
        <p:spPr>
          <a:xfrm>
            <a:off x="609600" y="1295400"/>
            <a:ext cx="11176000" cy="4800600"/>
          </a:xfrm>
        </p:spPr>
        <p:txBody>
          <a:bodyPr/>
          <a:lstStyle/>
          <a:p>
            <a:r>
              <a:rPr lang="en-US" smtClean="0"/>
              <a:t>Click icon to add media</a:t>
            </a:r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xmlns="" id="{0F4FD0AC-E5B7-2449-871F-D45FF202E1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7401" y="6515387"/>
            <a:ext cx="5181600" cy="136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Virginia Department of Transportation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19200"/>
            <a:ext cx="5486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9200" y="1219200"/>
            <a:ext cx="5486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F6647-AE92-4454-80D2-E2C2F9DF8C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xmlns="" id="{1FAC938D-D8EB-194E-9FD2-C30B02D7A5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7401" y="6515387"/>
            <a:ext cx="5181600" cy="136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Virginia Department of Transportation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876799" cy="1162050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0"/>
            <a:ext cx="6095999" cy="63245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876798" cy="4691063"/>
          </a:xfrm>
        </p:spPr>
        <p:txBody>
          <a:bodyPr/>
          <a:lstStyle>
            <a:lvl1pPr marL="0" indent="0">
              <a:buNone/>
              <a:defRPr sz="2400" b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3FB63A-21CB-4A4B-8459-1638A80B45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xmlns="" id="{D690D1E6-AD6F-8B40-8647-E7178C48AF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7401" y="6515387"/>
            <a:ext cx="5181600" cy="136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Virginia Department of Transportation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F59C93-6A38-4A55-A434-A99FA1DFD3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xmlns="" id="{4BE4246B-C6EF-1740-B845-BED736C082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7401" y="6515387"/>
            <a:ext cx="5181600" cy="136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Virginia Department of Transportation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972800" y="228600"/>
            <a:ext cx="812800" cy="5715000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10058400" cy="5715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9306E3-FDEF-49FA-A1B1-E5156458F3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xmlns="" id="{1638F40F-64D6-324A-BA4E-0BD67E610E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7401" y="6515387"/>
            <a:ext cx="5181600" cy="136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Virginia Department of Transportation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rgbClr val="00408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450" y="2783076"/>
            <a:ext cx="4991100" cy="13317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rgbClr val="FE58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0450" y="2783076"/>
            <a:ext cx="4991100" cy="13317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6758516" cy="1079499"/>
          </a:xfrm>
        </p:spPr>
        <p:txBody>
          <a:bodyPr wrap="square" lIns="0" tIns="0" rIns="0" bIns="0" anchor="b" anchorCtr="0"/>
          <a:lstStyle>
            <a:lvl1pPr algn="l">
              <a:defRPr sz="3200" b="1" cap="all">
                <a:solidFill>
                  <a:srgbClr val="0E379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043" y="5486402"/>
            <a:ext cx="6697557" cy="380999"/>
          </a:xfrm>
        </p:spPr>
        <p:txBody>
          <a:bodyPr lIns="91440" tIns="0" rIns="0" bIns="0" anchor="ctr" anchorCtr="0"/>
          <a:lstStyle>
            <a:lvl1pPr marL="0" indent="0">
              <a:buNone/>
              <a:defRPr sz="1800" b="0">
                <a:solidFill>
                  <a:srgbClr val="0E379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963084" y="5486400"/>
            <a:ext cx="60959" cy="381001"/>
          </a:xfrm>
          <a:prstGeom prst="rect">
            <a:avLst/>
          </a:prstGeom>
          <a:solidFill>
            <a:srgbClr val="FE581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2401" y="457528"/>
            <a:ext cx="905598" cy="243295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4C3BF5CA-1FC9-654A-B4AD-4E05322E44EE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7721600" y="5486402"/>
            <a:ext cx="3711388" cy="380999"/>
          </a:xfrm>
        </p:spPr>
        <p:txBody>
          <a:bodyPr lIns="91440" tIns="0" rIns="0" bIns="0" anchor="ctr" anchorCtr="0"/>
          <a:lstStyle>
            <a:lvl1pPr marL="0" indent="0" algn="r">
              <a:buNone/>
              <a:defRPr sz="1200" b="0">
                <a:solidFill>
                  <a:srgbClr val="0E379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Date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_Section Header">
    <p:bg>
      <p:bgPr>
        <a:solidFill>
          <a:srgbClr val="0E37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6758516" cy="1079499"/>
          </a:xfrm>
        </p:spPr>
        <p:txBody>
          <a:bodyPr wrap="square" lIns="0" tIns="0" rIns="0" bIns="0" anchor="b" anchorCtr="0"/>
          <a:lstStyle>
            <a:lvl1pPr algn="l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043" y="5486402"/>
            <a:ext cx="6697557" cy="380999"/>
          </a:xfrm>
        </p:spPr>
        <p:txBody>
          <a:bodyPr lIns="91440" tIns="0" rIns="0" bIns="0" anchor="ctr" anchorCtr="0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963084" y="5486400"/>
            <a:ext cx="60959" cy="381001"/>
          </a:xfrm>
          <a:prstGeom prst="rect">
            <a:avLst/>
          </a:prstGeom>
          <a:solidFill>
            <a:srgbClr val="00408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0" y="457200"/>
            <a:ext cx="914400" cy="2439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1_Section Header">
    <p:bg>
      <p:bgPr>
        <a:solidFill>
          <a:srgbClr val="FE581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6758516" cy="1079499"/>
          </a:xfrm>
        </p:spPr>
        <p:txBody>
          <a:bodyPr wrap="square" lIns="0" tIns="0" rIns="0" bIns="0" anchor="b" anchorCtr="0"/>
          <a:lstStyle>
            <a:lvl1pPr algn="l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043" y="5486402"/>
            <a:ext cx="6697557" cy="380999"/>
          </a:xfrm>
        </p:spPr>
        <p:txBody>
          <a:bodyPr lIns="91440" tIns="0" rIns="0" bIns="0" anchor="ctr" anchorCtr="0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963084" y="5486400"/>
            <a:ext cx="60959" cy="381001"/>
          </a:xfrm>
          <a:prstGeom prst="rect">
            <a:avLst/>
          </a:prstGeom>
          <a:solidFill>
            <a:srgbClr val="00408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0" y="457200"/>
            <a:ext cx="914400" cy="2439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2_Section Header">
    <p:bg>
      <p:bgPr>
        <a:solidFill>
          <a:srgbClr val="E4A6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6758516" cy="1079499"/>
          </a:xfrm>
        </p:spPr>
        <p:txBody>
          <a:bodyPr wrap="square" lIns="0" tIns="0" rIns="0" bIns="0" anchor="b" anchorCtr="0"/>
          <a:lstStyle>
            <a:lvl1pPr algn="l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043" y="5486402"/>
            <a:ext cx="6697557" cy="380999"/>
          </a:xfrm>
        </p:spPr>
        <p:txBody>
          <a:bodyPr lIns="91440" tIns="0" rIns="0" bIns="0" anchor="ctr" anchorCtr="0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963084" y="5486400"/>
            <a:ext cx="60959" cy="381001"/>
          </a:xfrm>
          <a:prstGeom prst="rect">
            <a:avLst/>
          </a:prstGeom>
          <a:solidFill>
            <a:srgbClr val="FE581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0" y="457200"/>
            <a:ext cx="914400" cy="2439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3_Section Header">
    <p:bg>
      <p:bgPr>
        <a:solidFill>
          <a:srgbClr val="B113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6758516" cy="1079499"/>
          </a:xfrm>
        </p:spPr>
        <p:txBody>
          <a:bodyPr wrap="square" lIns="0" tIns="0" rIns="0" bIns="0" anchor="b" anchorCtr="0"/>
          <a:lstStyle>
            <a:lvl1pPr algn="l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043" y="5486402"/>
            <a:ext cx="6697557" cy="380999"/>
          </a:xfrm>
        </p:spPr>
        <p:txBody>
          <a:bodyPr lIns="91440" tIns="0" rIns="0" bIns="0" anchor="ctr" anchorCtr="0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963084" y="5486400"/>
            <a:ext cx="60959" cy="381001"/>
          </a:xfrm>
          <a:prstGeom prst="rect">
            <a:avLst/>
          </a:prstGeom>
          <a:solidFill>
            <a:srgbClr val="FE581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0" y="457200"/>
            <a:ext cx="914400" cy="2439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4_Section Header">
    <p:bg>
      <p:bgPr>
        <a:solidFill>
          <a:srgbClr val="40BA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6758516" cy="1079499"/>
          </a:xfrm>
        </p:spPr>
        <p:txBody>
          <a:bodyPr wrap="square" lIns="0" tIns="0" rIns="0" bIns="0" anchor="b" anchorCtr="0"/>
          <a:lstStyle>
            <a:lvl1pPr algn="l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043" y="5486402"/>
            <a:ext cx="6697557" cy="380999"/>
          </a:xfrm>
        </p:spPr>
        <p:txBody>
          <a:bodyPr lIns="91440" tIns="0" rIns="0" bIns="0" anchor="ctr" anchorCtr="0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963084" y="5486400"/>
            <a:ext cx="60959" cy="381001"/>
          </a:xfrm>
          <a:prstGeom prst="rect">
            <a:avLst/>
          </a:prstGeom>
          <a:solidFill>
            <a:srgbClr val="FE581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0" y="457200"/>
            <a:ext cx="914400" cy="2439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5_Section Header">
    <p:bg>
      <p:bgPr>
        <a:solidFill>
          <a:srgbClr val="2D62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6758516" cy="1079499"/>
          </a:xfrm>
        </p:spPr>
        <p:txBody>
          <a:bodyPr wrap="square" lIns="0" tIns="0" rIns="0" bIns="0" anchor="b" anchorCtr="0"/>
          <a:lstStyle>
            <a:lvl1pPr algn="l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043" y="5486402"/>
            <a:ext cx="6697557" cy="380999"/>
          </a:xfrm>
        </p:spPr>
        <p:txBody>
          <a:bodyPr lIns="91440" tIns="0" rIns="0" bIns="0" anchor="ctr" anchorCtr="0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963084" y="5486400"/>
            <a:ext cx="60959" cy="381001"/>
          </a:xfrm>
          <a:prstGeom prst="rect">
            <a:avLst/>
          </a:prstGeom>
          <a:solidFill>
            <a:srgbClr val="FE581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0" y="457200"/>
            <a:ext cx="914400" cy="2439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6_Section Header">
    <p:bg>
      <p:bgPr>
        <a:solidFill>
          <a:srgbClr val="94BB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6758516" cy="1079499"/>
          </a:xfrm>
        </p:spPr>
        <p:txBody>
          <a:bodyPr wrap="square" lIns="0" tIns="0" rIns="0" bIns="0" anchor="b" anchorCtr="0"/>
          <a:lstStyle>
            <a:lvl1pPr algn="l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043" y="5486402"/>
            <a:ext cx="6697557" cy="380999"/>
          </a:xfrm>
        </p:spPr>
        <p:txBody>
          <a:bodyPr lIns="91440" tIns="0" rIns="0" bIns="0" anchor="ctr" anchorCtr="0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963084" y="5486400"/>
            <a:ext cx="60959" cy="381001"/>
          </a:xfrm>
          <a:prstGeom prst="rect">
            <a:avLst/>
          </a:prstGeom>
          <a:solidFill>
            <a:srgbClr val="FE581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0" y="457200"/>
            <a:ext cx="914400" cy="2439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7_Section Header">
    <p:bg>
      <p:bgPr>
        <a:solidFill>
          <a:srgbClr val="7E85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6758516" cy="1079499"/>
          </a:xfrm>
        </p:spPr>
        <p:txBody>
          <a:bodyPr wrap="square" lIns="0" tIns="0" rIns="0" bIns="0" anchor="b" anchorCtr="0"/>
          <a:lstStyle>
            <a:lvl1pPr algn="l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043" y="5486402"/>
            <a:ext cx="6697557" cy="380999"/>
          </a:xfrm>
        </p:spPr>
        <p:txBody>
          <a:bodyPr lIns="91440" tIns="0" rIns="0" bIns="0" anchor="ctr" anchorCtr="0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963084" y="5486400"/>
            <a:ext cx="60959" cy="381001"/>
          </a:xfrm>
          <a:prstGeom prst="rect">
            <a:avLst/>
          </a:prstGeom>
          <a:solidFill>
            <a:srgbClr val="FE581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0" y="457200"/>
            <a:ext cx="914400" cy="2439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8_Section Header">
    <p:bg>
      <p:bgPr>
        <a:solidFill>
          <a:srgbClr val="8B8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6758516" cy="1079499"/>
          </a:xfrm>
        </p:spPr>
        <p:txBody>
          <a:bodyPr wrap="square" lIns="0" tIns="0" rIns="0" bIns="0" anchor="b" anchorCtr="0"/>
          <a:lstStyle>
            <a:lvl1pPr algn="l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043" y="5486402"/>
            <a:ext cx="6697557" cy="380999"/>
          </a:xfrm>
        </p:spPr>
        <p:txBody>
          <a:bodyPr lIns="91440" tIns="0" rIns="0" bIns="0" anchor="ctr" anchorCtr="0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963084" y="5486400"/>
            <a:ext cx="60959" cy="381001"/>
          </a:xfrm>
          <a:prstGeom prst="rect">
            <a:avLst/>
          </a:prstGeom>
          <a:solidFill>
            <a:srgbClr val="FE581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0" y="457200"/>
            <a:ext cx="914400" cy="2439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9_Section Header">
    <p:bg>
      <p:bgPr>
        <a:solidFill>
          <a:srgbClr val="9F9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6758516" cy="1079499"/>
          </a:xfrm>
        </p:spPr>
        <p:txBody>
          <a:bodyPr wrap="square" lIns="0" tIns="0" rIns="0" bIns="0" anchor="b" anchorCtr="0"/>
          <a:lstStyle>
            <a:lvl1pPr algn="l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043" y="5486402"/>
            <a:ext cx="6697557" cy="380999"/>
          </a:xfrm>
        </p:spPr>
        <p:txBody>
          <a:bodyPr lIns="91440" tIns="0" rIns="0" bIns="0" anchor="ctr" anchorCtr="0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963084" y="5486400"/>
            <a:ext cx="60959" cy="381001"/>
          </a:xfrm>
          <a:prstGeom prst="rect">
            <a:avLst/>
          </a:prstGeom>
          <a:solidFill>
            <a:srgbClr val="FE581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0" y="457200"/>
            <a:ext cx="914400" cy="2439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2514600"/>
            <a:ext cx="10614914" cy="1079499"/>
          </a:xfrm>
        </p:spPr>
        <p:txBody>
          <a:bodyPr wrap="square" lIns="0" tIns="0" rIns="0" bIns="0" anchor="b" anchorCtr="0"/>
          <a:lstStyle>
            <a:lvl1pPr algn="l">
              <a:defRPr sz="3200" b="1" cap="all">
                <a:solidFill>
                  <a:srgbClr val="0E379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024043" y="5486402"/>
            <a:ext cx="6697557" cy="380999"/>
          </a:xfrm>
        </p:spPr>
        <p:txBody>
          <a:bodyPr lIns="91440" tIns="0" rIns="0" bIns="0" anchor="ctr" anchorCtr="0"/>
          <a:lstStyle>
            <a:lvl1pPr marL="0" indent="0">
              <a:buNone/>
              <a:defRPr sz="1800" b="0">
                <a:solidFill>
                  <a:srgbClr val="0E379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963084" y="5486400"/>
            <a:ext cx="60959" cy="381001"/>
          </a:xfrm>
          <a:prstGeom prst="rect">
            <a:avLst/>
          </a:prstGeom>
          <a:solidFill>
            <a:srgbClr val="FE581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72401" y="457528"/>
            <a:ext cx="905598" cy="243295"/>
          </a:xfrm>
          <a:prstGeom prst="rect">
            <a:avLst/>
          </a:prstGeom>
        </p:spPr>
      </p:pic>
      <p:sp>
        <p:nvSpPr>
          <p:cNvPr id="6" name="Text Placeholder 2">
            <a:extLst>
              <a:ext uri="{FF2B5EF4-FFF2-40B4-BE49-F238E27FC236}">
                <a16:creationId xmlns:a16="http://schemas.microsoft.com/office/drawing/2014/main" xmlns="" id="{3C60B736-AEDE-AB43-B75F-1B9181B03502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963084" y="3610537"/>
            <a:ext cx="10614915" cy="380999"/>
          </a:xfrm>
        </p:spPr>
        <p:txBody>
          <a:bodyPr lIns="91440" tIns="0" rIns="0" bIns="0" anchor="ctr" anchorCtr="0"/>
          <a:lstStyle>
            <a:lvl1pPr marL="0" indent="0">
              <a:buNone/>
              <a:defRPr sz="1800" b="0">
                <a:solidFill>
                  <a:srgbClr val="0E379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B4B98D26-847C-9845-9DF6-CD64206F9E9F}"/>
              </a:ext>
            </a:extLst>
          </p:cNvPr>
          <p:cNvSpPr>
            <a:spLocks noGrp="1"/>
          </p:cNvSpPr>
          <p:nvPr>
            <p:ph type="body" idx="11" hasCustomPrompt="1"/>
          </p:nvPr>
        </p:nvSpPr>
        <p:spPr>
          <a:xfrm>
            <a:off x="7721600" y="5486402"/>
            <a:ext cx="3711388" cy="380999"/>
          </a:xfrm>
        </p:spPr>
        <p:txBody>
          <a:bodyPr lIns="91440" tIns="0" rIns="0" bIns="0" anchor="ctr" anchorCtr="0"/>
          <a:lstStyle>
            <a:lvl1pPr marL="0" indent="0" algn="r">
              <a:buNone/>
              <a:defRPr sz="1200" b="0">
                <a:solidFill>
                  <a:srgbClr val="0E3793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974437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10_Section Header">
    <p:bg>
      <p:bgPr>
        <a:solidFill>
          <a:srgbClr val="A62B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4406901"/>
            <a:ext cx="6758516" cy="1079499"/>
          </a:xfrm>
        </p:spPr>
        <p:txBody>
          <a:bodyPr wrap="square" lIns="0" tIns="0" rIns="0" bIns="0" anchor="b" anchorCtr="0"/>
          <a:lstStyle>
            <a:lvl1pPr algn="l">
              <a:defRPr sz="32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043" y="5486402"/>
            <a:ext cx="6697557" cy="380999"/>
          </a:xfrm>
        </p:spPr>
        <p:txBody>
          <a:bodyPr lIns="91440" tIns="0" rIns="0" bIns="0" anchor="ctr" anchorCtr="0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963084" y="5486400"/>
            <a:ext cx="60959" cy="381001"/>
          </a:xfrm>
          <a:prstGeom prst="rect">
            <a:avLst/>
          </a:prstGeom>
          <a:solidFill>
            <a:srgbClr val="FE581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0" y="457200"/>
            <a:ext cx="914400" cy="2439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Color Fill">
    <p:bg>
      <p:bgPr>
        <a:solidFill>
          <a:srgbClr val="FD58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F973C-A8FB-4726-9A82-AA4992463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xmlns="" id="{62D7870A-C449-A54F-A88C-DFE240860D8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7401" y="6515387"/>
            <a:ext cx="5181600" cy="136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Virginia Department of Transportation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Color Fill">
    <p:bg>
      <p:bgPr>
        <a:solidFill>
          <a:srgbClr val="A62B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F973C-A8FB-4726-9A82-AA4992463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xmlns="" id="{505C8B59-BF9C-8D40-9DA8-D6A3A9BFFA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7401" y="6515387"/>
            <a:ext cx="5181600" cy="136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Virginia Department of Transportation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Color Fill">
    <p:bg>
      <p:bgPr>
        <a:solidFill>
          <a:srgbClr val="9F9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F973C-A8FB-4726-9A82-AA4992463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xmlns="" id="{E9984F44-06D3-004B-B146-6A52893533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7401" y="6515387"/>
            <a:ext cx="5181600" cy="136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Virginia Department of Transportation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Color Fill">
    <p:bg>
      <p:bgPr>
        <a:solidFill>
          <a:srgbClr val="8B8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F973C-A8FB-4726-9A82-AA4992463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971800" y="6520544"/>
            <a:ext cx="7734299" cy="131366"/>
          </a:xfrm>
          <a:prstGeom prst="rect">
            <a:avLst/>
          </a:prstGeom>
        </p:spPr>
        <p:txBody>
          <a:bodyPr/>
          <a:lstStyle/>
          <a:p>
            <a:r>
              <a:rPr lang="en-US"/>
              <a:t>Virginia Department of Transportation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Color Fill">
    <p:bg>
      <p:bgPr>
        <a:solidFill>
          <a:srgbClr val="7E858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F973C-A8FB-4726-9A82-AA4992463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xmlns="" id="{E2620ED1-6B52-B945-90C5-D303787B9B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7401" y="6515387"/>
            <a:ext cx="5181600" cy="136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Virginia Department of Transportation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Color Fill">
    <p:bg>
      <p:bgPr>
        <a:solidFill>
          <a:srgbClr val="94BB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F973C-A8FB-4726-9A82-AA4992463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xmlns="" id="{C2FD7352-68AA-0145-965E-97D6722CDF6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7401" y="6515387"/>
            <a:ext cx="5181600" cy="136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Virginia Department of Transportation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Color Fill">
    <p:bg>
      <p:bgPr>
        <a:solidFill>
          <a:srgbClr val="2D624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F973C-A8FB-4726-9A82-AA4992463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xmlns="" id="{63248536-0BB9-C948-AC94-7608E3D857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7401" y="6515387"/>
            <a:ext cx="5181600" cy="136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Virginia Department of Transportation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Color Fill">
    <p:bg>
      <p:bgPr>
        <a:solidFill>
          <a:srgbClr val="40BA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F973C-A8FB-4726-9A82-AA4992463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xmlns="" id="{E67272AF-E52A-D44D-9B1C-3EFE47A1929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7401" y="6515387"/>
            <a:ext cx="5181600" cy="136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Virginia Department of Transportation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Color Fill">
    <p:bg>
      <p:bgPr>
        <a:solidFill>
          <a:srgbClr val="B113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F973C-A8FB-4726-9A82-AA4992463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xmlns="" id="{F5236F00-CC38-6344-87B3-01B4A749F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7401" y="6515387"/>
            <a:ext cx="5181600" cy="136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Virginia Department of Transportation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F973C-A8FB-4726-9A82-AA4992463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xmlns="" id="{618B0AFA-DAA8-834C-B45F-6B0498C180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7401" y="6515387"/>
            <a:ext cx="5181600" cy="136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Virginia Department of Transportation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Color Fill">
    <p:bg>
      <p:bgPr>
        <a:solidFill>
          <a:srgbClr val="E4A6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F973C-A8FB-4726-9A82-AA4992463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xmlns="" id="{E7C053E1-095E-074A-B7A4-A06A9014D0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7401" y="6515387"/>
            <a:ext cx="5181600" cy="136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Virginia Department of Transportation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Color Fill">
    <p:bg>
      <p:bgPr>
        <a:solidFill>
          <a:srgbClr val="0E379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3F973C-A8FB-4726-9A82-AA4992463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xmlns="" id="{F8773859-50C2-BF44-8D49-874F36855C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7401" y="6515387"/>
            <a:ext cx="5181600" cy="136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Virginia Department of Transportation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44196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B23894-2F61-4C37-A959-A5AEBB6864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4648200"/>
            <a:ext cx="11176000" cy="5334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Footer Placeholder 2">
            <a:extLst>
              <a:ext uri="{FF2B5EF4-FFF2-40B4-BE49-F238E27FC236}">
                <a16:creationId xmlns:a16="http://schemas.microsoft.com/office/drawing/2014/main" xmlns="" id="{81400410-10F9-C84A-9DF3-9458A145B9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7401" y="6515387"/>
            <a:ext cx="5181600" cy="136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Virginia Department of Transportation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3429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657600"/>
            <a:ext cx="11176000" cy="5334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AC3D8-46A2-46F8-85B9-2BE2B1EDE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09600" y="4343400"/>
            <a:ext cx="11176000" cy="167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xmlns="" id="{A1A1B182-E60A-8E4B-92A8-FF07D3A0CC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7401" y="6515387"/>
            <a:ext cx="5181600" cy="136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Virginia Department of Transportation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1371600"/>
            <a:ext cx="12192000" cy="49530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6AC3D8-46A2-46F8-85B9-2BE2B1EDE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xmlns="" id="{06A1BF83-D414-F84D-8096-BCC67E77A6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7401" y="6515387"/>
            <a:ext cx="5181600" cy="136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Virginia Department of Transportation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7DFD5-6371-410C-A822-8EE9061B78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324600"/>
          </a:xfrm>
          <a:solidFill>
            <a:schemeClr val="bg1">
              <a:lumMod val="85000"/>
            </a:schemeClr>
          </a:solidFill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" name="Footer Placeholder 2">
            <a:extLst>
              <a:ext uri="{FF2B5EF4-FFF2-40B4-BE49-F238E27FC236}">
                <a16:creationId xmlns:a16="http://schemas.microsoft.com/office/drawing/2014/main" xmlns="" id="{866C950F-6E8E-A74F-8F0F-42A1A8754E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057401" y="6515387"/>
            <a:ext cx="5181600" cy="1365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Virginia Department of Transportation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533400"/>
            <a:ext cx="11176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257585"/>
            <a:ext cx="11176000" cy="4686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379200" y="6515387"/>
            <a:ext cx="4064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800" smtClean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fld id="{E5A7BD8E-398B-4885-B8B4-FE8D9333EDD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 bwMode="auto">
          <a:xfrm>
            <a:off x="0" y="6324600"/>
            <a:ext cx="12192000" cy="0"/>
          </a:xfrm>
          <a:prstGeom prst="line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>
            <a:off x="1828800" y="6515386"/>
            <a:ext cx="0" cy="13652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D581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6D9B5CE-2B4D-FC4B-966E-7FF925A8D9F2}"/>
              </a:ext>
            </a:extLst>
          </p:cNvPr>
          <p:cNvPicPr>
            <a:picLocks noChangeAspect="1"/>
          </p:cNvPicPr>
          <p:nvPr/>
        </p:nvPicPr>
        <p:blipFill>
          <a:blip r:embed="rId5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001" y="6462000"/>
            <a:ext cx="905598" cy="243295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85E14340-22A0-3D47-94AC-8C9BF4948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134623" y="6416675"/>
            <a:ext cx="60187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/>
              <a:t>Virginia Department of Transportation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714" r:id="rId2"/>
    <p:sldLayoutId id="2147483662" r:id="rId3"/>
    <p:sldLayoutId id="2147483715" r:id="rId4"/>
    <p:sldLayoutId id="2147483661" r:id="rId5"/>
    <p:sldLayoutId id="2147483668" r:id="rId6"/>
    <p:sldLayoutId id="2147483675" r:id="rId7"/>
    <p:sldLayoutId id="2147483665" r:id="rId8"/>
    <p:sldLayoutId id="2147483666" r:id="rId9"/>
    <p:sldLayoutId id="2147483712" r:id="rId10"/>
    <p:sldLayoutId id="2147483689" r:id="rId11"/>
    <p:sldLayoutId id="2147483699" r:id="rId12"/>
    <p:sldLayoutId id="2147483690" r:id="rId13"/>
    <p:sldLayoutId id="2147483711" r:id="rId14"/>
    <p:sldLayoutId id="2147483691" r:id="rId15"/>
    <p:sldLayoutId id="2147483698" r:id="rId16"/>
    <p:sldLayoutId id="2147483696" r:id="rId17"/>
    <p:sldLayoutId id="2147483697" r:id="rId18"/>
    <p:sldLayoutId id="2147483692" r:id="rId19"/>
    <p:sldLayoutId id="2147483693" r:id="rId20"/>
    <p:sldLayoutId id="2147483694" r:id="rId21"/>
    <p:sldLayoutId id="2147483695" r:id="rId22"/>
    <p:sldLayoutId id="2147483678" r:id="rId23"/>
    <p:sldLayoutId id="2147483663" r:id="rId24"/>
    <p:sldLayoutId id="2147483667" r:id="rId25"/>
    <p:sldLayoutId id="2147483669" r:id="rId26"/>
    <p:sldLayoutId id="2147483670" r:id="rId27"/>
    <p:sldLayoutId id="2147483671" r:id="rId28"/>
    <p:sldLayoutId id="2147483673" r:id="rId29"/>
    <p:sldLayoutId id="2147483676" r:id="rId30"/>
    <p:sldLayoutId id="2147483713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700" r:id="rId41"/>
    <p:sldLayoutId id="2147483701" r:id="rId42"/>
    <p:sldLayoutId id="2147483702" r:id="rId43"/>
    <p:sldLayoutId id="2147483703" r:id="rId44"/>
    <p:sldLayoutId id="2147483704" r:id="rId45"/>
    <p:sldLayoutId id="2147483705" r:id="rId46"/>
    <p:sldLayoutId id="2147483706" r:id="rId47"/>
    <p:sldLayoutId id="2147483707" r:id="rId48"/>
    <p:sldLayoutId id="2147483708" r:id="rId49"/>
    <p:sldLayoutId id="2147483709" r:id="rId50"/>
    <p:sldLayoutId id="2147483710" r:id="rId5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408D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F8000"/>
          </a:solidFill>
          <a:latin typeface="Arial" charset="0"/>
          <a:ea typeface="ＭＳ Ｐゴシック" pitchFamily="1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F8000"/>
          </a:solidFill>
          <a:latin typeface="Arial" charset="0"/>
          <a:ea typeface="ＭＳ Ｐゴシック" pitchFamily="1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F8000"/>
          </a:solidFill>
          <a:latin typeface="Arial" charset="0"/>
          <a:ea typeface="ＭＳ Ｐゴシック" pitchFamily="1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F8000"/>
          </a:solidFill>
          <a:latin typeface="Arial" charset="0"/>
          <a:ea typeface="ＭＳ Ｐゴシック" pitchFamily="1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F8000"/>
          </a:solidFill>
          <a:latin typeface="Arial" charset="0"/>
          <a:ea typeface="ＭＳ Ｐゴシック" pitchFamily="1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F8000"/>
          </a:solidFill>
          <a:latin typeface="Arial" charset="0"/>
          <a:ea typeface="ＭＳ Ｐゴシック" pitchFamily="1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F8000"/>
          </a:solidFill>
          <a:latin typeface="Arial" charset="0"/>
          <a:ea typeface="ＭＳ Ｐゴシック" pitchFamily="1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FF8000"/>
          </a:solidFill>
          <a:latin typeface="Arial" charset="0"/>
          <a:ea typeface="ＭＳ Ｐゴシック" pitchFamily="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 b="1">
          <a:solidFill>
            <a:srgbClr val="FE5815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000" b="1">
          <a:solidFill>
            <a:srgbClr val="00408D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800">
          <a:solidFill>
            <a:schemeClr val="bg2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800">
          <a:solidFill>
            <a:schemeClr val="bg2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800">
          <a:solidFill>
            <a:schemeClr val="bg2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408D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408D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408D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rgbClr val="00408D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257585"/>
            <a:ext cx="10439400" cy="4686015"/>
          </a:xfrm>
        </p:spPr>
        <p:txBody>
          <a:bodyPr/>
          <a:lstStyle/>
          <a:p>
            <a:pPr marL="0" indent="0">
              <a:buClr>
                <a:srgbClr val="0060AA"/>
              </a:buClr>
            </a:pPr>
            <a:r>
              <a:rPr lang="en-US" sz="2400" b="0" dirty="0" smtClean="0">
                <a:solidFill>
                  <a:srgbClr val="00408D"/>
                </a:solidFill>
              </a:rPr>
              <a:t>Secretary </a:t>
            </a:r>
            <a:r>
              <a:rPr lang="en-US" sz="2400" b="0" dirty="0">
                <a:solidFill>
                  <a:srgbClr val="00408D"/>
                </a:solidFill>
              </a:rPr>
              <a:t>of Transportation, Commissioner and CTB prioritize and allocate </a:t>
            </a:r>
            <a:r>
              <a:rPr lang="en-US" sz="2400" b="0" dirty="0" smtClean="0">
                <a:solidFill>
                  <a:srgbClr val="00408D"/>
                </a:solidFill>
              </a:rPr>
              <a:t>through VTRANS</a:t>
            </a:r>
            <a:r>
              <a:rPr lang="en-US" sz="2400" b="0" dirty="0">
                <a:solidFill>
                  <a:srgbClr val="00408D"/>
                </a:solidFill>
              </a:rPr>
              <a:t>, SMART SCALE </a:t>
            </a:r>
            <a:r>
              <a:rPr lang="en-US" sz="2400" b="0" dirty="0" smtClean="0">
                <a:solidFill>
                  <a:srgbClr val="00408D"/>
                </a:solidFill>
              </a:rPr>
              <a:t>via Six-Year </a:t>
            </a:r>
            <a:r>
              <a:rPr lang="en-US" sz="2400" b="0" dirty="0">
                <a:solidFill>
                  <a:srgbClr val="00408D"/>
                </a:solidFill>
              </a:rPr>
              <a:t>Improvement </a:t>
            </a:r>
            <a:r>
              <a:rPr lang="en-US" sz="2400" b="0" dirty="0" smtClean="0">
                <a:solidFill>
                  <a:srgbClr val="00408D"/>
                </a:solidFill>
              </a:rPr>
              <a:t>Program:</a:t>
            </a:r>
            <a:br>
              <a:rPr lang="en-US" sz="2400" b="0" dirty="0" smtClean="0">
                <a:solidFill>
                  <a:srgbClr val="00408D"/>
                </a:solidFill>
              </a:rPr>
            </a:br>
            <a:endParaRPr lang="en-US" sz="2400" b="0" dirty="0">
              <a:solidFill>
                <a:srgbClr val="00408D"/>
              </a:solidFill>
            </a:endParaRPr>
          </a:p>
          <a:p>
            <a:pPr>
              <a:buClr>
                <a:srgbClr val="0060AA"/>
              </a:buClr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00408D"/>
                </a:solidFill>
              </a:rPr>
              <a:t>SMART SCALE - District </a:t>
            </a:r>
            <a:r>
              <a:rPr lang="en-US" sz="2400" b="0" dirty="0">
                <a:solidFill>
                  <a:srgbClr val="00408D"/>
                </a:solidFill>
              </a:rPr>
              <a:t>assists </a:t>
            </a:r>
            <a:r>
              <a:rPr lang="en-US" sz="2400" b="0" dirty="0" smtClean="0">
                <a:solidFill>
                  <a:srgbClr val="00408D"/>
                </a:solidFill>
              </a:rPr>
              <a:t>localities/sponsors with</a:t>
            </a:r>
            <a:r>
              <a:rPr lang="en-US" sz="2400" b="0" dirty="0">
                <a:solidFill>
                  <a:srgbClr val="00408D"/>
                </a:solidFill>
              </a:rPr>
              <a:t/>
            </a:r>
            <a:br>
              <a:rPr lang="en-US" sz="2400" b="0" dirty="0">
                <a:solidFill>
                  <a:srgbClr val="00408D"/>
                </a:solidFill>
              </a:rPr>
            </a:br>
            <a:r>
              <a:rPr lang="en-US" sz="2400" b="0" dirty="0">
                <a:solidFill>
                  <a:srgbClr val="00408D"/>
                </a:solidFill>
              </a:rPr>
              <a:t>applications and administers </a:t>
            </a:r>
            <a:r>
              <a:rPr lang="en-US" sz="2400" b="0" dirty="0" smtClean="0">
                <a:solidFill>
                  <a:srgbClr val="00408D"/>
                </a:solidFill>
              </a:rPr>
              <a:t>evaluation</a:t>
            </a:r>
          </a:p>
          <a:p>
            <a:pPr>
              <a:buClr>
                <a:srgbClr val="0060AA"/>
              </a:buClr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00408D"/>
                </a:solidFill>
              </a:rPr>
              <a:t>State of Good Repair (bridges and pavement)</a:t>
            </a:r>
          </a:p>
          <a:p>
            <a:pPr>
              <a:buClr>
                <a:srgbClr val="0060AA"/>
              </a:buClr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00408D"/>
                </a:solidFill>
              </a:rPr>
              <a:t>Special programs (revenue-sharing, federal, etc.)</a:t>
            </a:r>
          </a:p>
          <a:p>
            <a:pPr>
              <a:buClr>
                <a:srgbClr val="0060AA"/>
              </a:buClr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00408D"/>
                </a:solidFill>
              </a:rPr>
              <a:t>Other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Construction Program Funding  (SYIP)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Virginia Department of Transportation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89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1419F696-A354-3047-92C6-04A8171D2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43000"/>
            <a:ext cx="10972800" cy="5181600"/>
          </a:xfrm>
        </p:spPr>
        <p:txBody>
          <a:bodyPr/>
          <a:lstStyle/>
          <a:p>
            <a:pPr marL="0" indent="0">
              <a:buClr>
                <a:srgbClr val="0060AA"/>
              </a:buClr>
            </a:pPr>
            <a:r>
              <a:rPr lang="en-US" sz="2400" b="0" dirty="0">
                <a:solidFill>
                  <a:srgbClr val="00408D"/>
                </a:solidFill>
              </a:rPr>
              <a:t>Projects </a:t>
            </a:r>
            <a:r>
              <a:rPr lang="en-US" sz="2400" b="0" dirty="0" smtClean="0">
                <a:solidFill>
                  <a:srgbClr val="00408D"/>
                </a:solidFill>
              </a:rPr>
              <a:t>and multimodal efforts are often funded in northern Virginia through a </a:t>
            </a:r>
            <a:r>
              <a:rPr lang="en-US" sz="2400" b="0" dirty="0">
                <a:solidFill>
                  <a:srgbClr val="00408D"/>
                </a:solidFill>
              </a:rPr>
              <a:t>combination </a:t>
            </a:r>
            <a:r>
              <a:rPr lang="en-US" sz="2400" b="0" dirty="0" smtClean="0">
                <a:solidFill>
                  <a:srgbClr val="00408D"/>
                </a:solidFill>
              </a:rPr>
              <a:t>of state funds, formula </a:t>
            </a:r>
            <a:r>
              <a:rPr lang="en-US" sz="2400" b="0" dirty="0">
                <a:solidFill>
                  <a:srgbClr val="00408D"/>
                </a:solidFill>
              </a:rPr>
              <a:t>f</a:t>
            </a:r>
            <a:r>
              <a:rPr lang="en-US" sz="2400" b="0" dirty="0" smtClean="0">
                <a:solidFill>
                  <a:srgbClr val="00408D"/>
                </a:solidFill>
              </a:rPr>
              <a:t>ederal funds along with:</a:t>
            </a:r>
            <a:endParaRPr lang="en-US" sz="2400" b="0" dirty="0">
              <a:solidFill>
                <a:srgbClr val="00408D"/>
              </a:solidFill>
            </a:endParaRPr>
          </a:p>
          <a:p>
            <a:pPr>
              <a:buClr>
                <a:srgbClr val="0060AA"/>
              </a:buClr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00408D"/>
                </a:solidFill>
              </a:rPr>
              <a:t>NVTA</a:t>
            </a:r>
          </a:p>
          <a:p>
            <a:pPr>
              <a:buClr>
                <a:srgbClr val="0060AA"/>
              </a:buClr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00408D"/>
                </a:solidFill>
              </a:rPr>
              <a:t>Localities</a:t>
            </a:r>
          </a:p>
          <a:p>
            <a:pPr>
              <a:buClr>
                <a:srgbClr val="0060AA"/>
              </a:buClr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00408D"/>
                </a:solidFill>
              </a:rPr>
              <a:t>Public-Private Partnerships (P3)</a:t>
            </a:r>
          </a:p>
          <a:p>
            <a:pPr>
              <a:buClr>
                <a:srgbClr val="0060AA"/>
              </a:buClr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00408D"/>
                </a:solidFill>
              </a:rPr>
              <a:t>Toll Revenue Programs (66 Inside the Beltway, 395 Express Lanes, etc.)</a:t>
            </a:r>
          </a:p>
          <a:p>
            <a:pPr>
              <a:buClr>
                <a:srgbClr val="0060AA"/>
              </a:buClr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00408D"/>
                </a:solidFill>
              </a:rPr>
              <a:t>F</a:t>
            </a:r>
            <a:r>
              <a:rPr lang="en-US" sz="2400" b="0" dirty="0" smtClean="0">
                <a:solidFill>
                  <a:srgbClr val="00408D"/>
                </a:solidFill>
              </a:rPr>
              <a:t>ederal grants (TIGER, FLAP, TAP, etc.)</a:t>
            </a:r>
          </a:p>
          <a:p>
            <a:pPr>
              <a:buClr>
                <a:srgbClr val="0060AA"/>
              </a:buClr>
              <a:buFont typeface="Arial" panose="020B0604020202020204" pitchFamily="34" charset="0"/>
              <a:buChar char="•"/>
            </a:pPr>
            <a:r>
              <a:rPr lang="en-US" sz="2400" b="0" dirty="0">
                <a:solidFill>
                  <a:srgbClr val="00408D"/>
                </a:solidFill>
              </a:rPr>
              <a:t>Other </a:t>
            </a:r>
            <a:r>
              <a:rPr lang="en-US" sz="2400" b="0" dirty="0" smtClean="0">
                <a:solidFill>
                  <a:srgbClr val="00408D"/>
                </a:solidFill>
              </a:rPr>
              <a:t>(Tax Districts</a:t>
            </a:r>
            <a:r>
              <a:rPr lang="en-US" sz="2400" b="0" dirty="0">
                <a:solidFill>
                  <a:srgbClr val="00408D"/>
                </a:solidFill>
              </a:rPr>
              <a:t>, </a:t>
            </a:r>
            <a:r>
              <a:rPr lang="en-US" sz="2400" b="0" dirty="0" smtClean="0">
                <a:solidFill>
                  <a:srgbClr val="00408D"/>
                </a:solidFill>
              </a:rPr>
              <a:t>Proffers, etc.)</a:t>
            </a:r>
          </a:p>
          <a:p>
            <a:pPr>
              <a:buClr>
                <a:srgbClr val="0060AA"/>
              </a:buClr>
              <a:buFont typeface="Arial" panose="020B0604020202020204" pitchFamily="34" charset="0"/>
              <a:buChar char="•"/>
            </a:pPr>
            <a:endParaRPr lang="en-US" sz="2200" b="0" dirty="0" smtClean="0">
              <a:solidFill>
                <a:srgbClr val="00408D"/>
              </a:solidFill>
            </a:endParaRPr>
          </a:p>
          <a:p>
            <a:pPr marL="0" indent="0">
              <a:buClr>
                <a:srgbClr val="0060AA"/>
              </a:buClr>
            </a:pPr>
            <a:endParaRPr lang="en-US" sz="2200" b="0" dirty="0" smtClean="0">
              <a:solidFill>
                <a:srgbClr val="00408D"/>
              </a:solidFill>
            </a:endParaRPr>
          </a:p>
          <a:p>
            <a:pPr marL="0" indent="0">
              <a:buClr>
                <a:srgbClr val="0060AA"/>
              </a:buClr>
            </a:pPr>
            <a:endParaRPr lang="en-US" sz="2200" b="0" dirty="0" smtClean="0">
              <a:solidFill>
                <a:srgbClr val="00408D"/>
              </a:solidFill>
            </a:endParaRPr>
          </a:p>
          <a:p>
            <a:pPr marL="0" indent="0">
              <a:buClr>
                <a:srgbClr val="0060AA"/>
              </a:buClr>
            </a:pPr>
            <a:endParaRPr lang="en-US" sz="2200" b="0" dirty="0" smtClean="0">
              <a:solidFill>
                <a:srgbClr val="00408D"/>
              </a:solidFill>
            </a:endParaRPr>
          </a:p>
          <a:p>
            <a:pPr marL="0" indent="0">
              <a:buClr>
                <a:srgbClr val="0060AA"/>
              </a:buClr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457DC43D-5974-AD4B-B1C0-9D3857980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Transportation Funding Programs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299C550-5867-8741-BC38-03D50669E1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Virginia Department of Transportation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06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219200"/>
            <a:ext cx="11176000" cy="533400"/>
          </a:xfrm>
        </p:spPr>
        <p:txBody>
          <a:bodyPr/>
          <a:lstStyle/>
          <a:p>
            <a:r>
              <a:rPr lang="en-US" dirty="0"/>
              <a:t>Loudoun County </a:t>
            </a:r>
            <a:r>
              <a:rPr lang="en-US" dirty="0" smtClean="0"/>
              <a:t>Parkway</a:t>
            </a:r>
            <a:br>
              <a:rPr lang="en-US" dirty="0" smtClean="0"/>
            </a:br>
            <a:r>
              <a:rPr lang="en-US" sz="2000" b="0" i="1" dirty="0" smtClean="0"/>
              <a:t>Widening and Old </a:t>
            </a:r>
            <a:r>
              <a:rPr lang="en-US" sz="2000" b="0" i="1" dirty="0"/>
              <a:t>Ox Road Reconstruction (Route 606</a:t>
            </a:r>
            <a:r>
              <a:rPr lang="en-US" sz="2000" b="0" i="1" dirty="0" smtClean="0"/>
              <a:t>)</a:t>
            </a:r>
            <a:br>
              <a:rPr lang="en-US" sz="2000" b="0" i="1" dirty="0" smtClean="0"/>
            </a:br>
            <a:r>
              <a:rPr lang="en-US" sz="2000" b="0" i="1" dirty="0" smtClean="0"/>
              <a:t>Evergreen Mills Road to Dulles Greenway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83697878"/>
              </p:ext>
            </p:extLst>
          </p:nvPr>
        </p:nvGraphicFramePr>
        <p:xfrm>
          <a:off x="1828800" y="609600"/>
          <a:ext cx="12496801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Virginia Department of Transportation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1447800"/>
            <a:ext cx="289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E3793"/>
                </a:solidFill>
              </a:rPr>
              <a:t/>
            </a:r>
            <a:br>
              <a:rPr lang="en-US" sz="2400" dirty="0" smtClean="0">
                <a:solidFill>
                  <a:srgbClr val="0E3793"/>
                </a:solidFill>
              </a:rPr>
            </a:br>
            <a:r>
              <a:rPr lang="en-US" sz="2400" dirty="0" smtClean="0">
                <a:solidFill>
                  <a:srgbClr val="0E3793"/>
                </a:solidFill>
              </a:rPr>
              <a:t/>
            </a:r>
            <a:br>
              <a:rPr lang="en-US" sz="2400" dirty="0" smtClean="0">
                <a:solidFill>
                  <a:srgbClr val="0E3793"/>
                </a:solidFill>
              </a:rPr>
            </a:br>
            <a:r>
              <a:rPr lang="en-US" sz="2400" dirty="0" smtClean="0">
                <a:solidFill>
                  <a:srgbClr val="0E3793"/>
                </a:solidFill>
              </a:rPr>
              <a:t>Total Estimate</a:t>
            </a:r>
            <a:br>
              <a:rPr lang="en-US" sz="2400" dirty="0" smtClean="0">
                <a:solidFill>
                  <a:srgbClr val="0E3793"/>
                </a:solidFill>
              </a:rPr>
            </a:br>
            <a:r>
              <a:rPr lang="en-US" sz="2400" dirty="0" smtClean="0">
                <a:solidFill>
                  <a:srgbClr val="0E3793"/>
                </a:solidFill>
              </a:rPr>
              <a:t> $120 million</a:t>
            </a:r>
            <a:endParaRPr lang="en-US" sz="2400" dirty="0">
              <a:solidFill>
                <a:srgbClr val="0E37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36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219200"/>
            <a:ext cx="11176000" cy="533400"/>
          </a:xfrm>
        </p:spPr>
        <p:txBody>
          <a:bodyPr/>
          <a:lstStyle/>
          <a:p>
            <a:r>
              <a:rPr lang="en-US" dirty="0" smtClean="0"/>
              <a:t>Route 1 Corridor, Prince William County </a:t>
            </a:r>
            <a:br>
              <a:rPr lang="en-US" dirty="0" smtClean="0"/>
            </a:br>
            <a:r>
              <a:rPr lang="en-US" sz="2000" b="0" i="1" dirty="0" smtClean="0"/>
              <a:t>Widening to six lanes, right of way for future Rt. 123 </a:t>
            </a:r>
            <a:br>
              <a:rPr lang="en-US" sz="2000" b="0" i="1" dirty="0" smtClean="0"/>
            </a:br>
            <a:r>
              <a:rPr lang="en-US" sz="2000" b="0" i="1" dirty="0" smtClean="0"/>
              <a:t>interchange; undergrounding utilities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99184382"/>
              </p:ext>
            </p:extLst>
          </p:nvPr>
        </p:nvGraphicFramePr>
        <p:xfrm>
          <a:off x="1600200" y="609600"/>
          <a:ext cx="12496801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Virginia Department of Transportation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447800"/>
            <a:ext cx="289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E3793"/>
                </a:solidFill>
              </a:rPr>
              <a:t/>
            </a:r>
            <a:br>
              <a:rPr lang="en-US" sz="2400" dirty="0" smtClean="0">
                <a:solidFill>
                  <a:srgbClr val="0E3793"/>
                </a:solidFill>
              </a:rPr>
            </a:br>
            <a:r>
              <a:rPr lang="en-US" sz="2400" dirty="0" smtClean="0">
                <a:solidFill>
                  <a:srgbClr val="0E3793"/>
                </a:solidFill>
              </a:rPr>
              <a:t/>
            </a:r>
            <a:br>
              <a:rPr lang="en-US" sz="2400" dirty="0" smtClean="0">
                <a:solidFill>
                  <a:srgbClr val="0E3793"/>
                </a:solidFill>
              </a:rPr>
            </a:br>
            <a:r>
              <a:rPr lang="en-US" sz="2400" dirty="0" smtClean="0">
                <a:solidFill>
                  <a:srgbClr val="0E3793"/>
                </a:solidFill>
              </a:rPr>
              <a:t>Total Estimate</a:t>
            </a:r>
            <a:br>
              <a:rPr lang="en-US" sz="2400" dirty="0" smtClean="0">
                <a:solidFill>
                  <a:srgbClr val="0E3793"/>
                </a:solidFill>
              </a:rPr>
            </a:br>
            <a:r>
              <a:rPr lang="en-US" sz="2400" dirty="0" smtClean="0">
                <a:solidFill>
                  <a:srgbClr val="0E3793"/>
                </a:solidFill>
              </a:rPr>
              <a:t> $320 million</a:t>
            </a:r>
            <a:endParaRPr lang="en-US" sz="2400" dirty="0">
              <a:solidFill>
                <a:srgbClr val="0E37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117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1219200"/>
            <a:ext cx="11176000" cy="533400"/>
          </a:xfrm>
        </p:spPr>
        <p:txBody>
          <a:bodyPr/>
          <a:lstStyle/>
          <a:p>
            <a:r>
              <a:rPr lang="en-US" dirty="0" smtClean="0"/>
              <a:t>Route 28 Corridor Improvements</a:t>
            </a:r>
            <a:br>
              <a:rPr lang="en-US" dirty="0" smtClean="0"/>
            </a:br>
            <a:r>
              <a:rPr lang="en-US" sz="2000" b="0" i="1" dirty="0" smtClean="0"/>
              <a:t>Ten new interchanges, widening to eight lanes,</a:t>
            </a:r>
            <a:br>
              <a:rPr lang="en-US" sz="2000" b="0" i="1" dirty="0" smtClean="0"/>
            </a:br>
            <a:r>
              <a:rPr lang="en-US" sz="2000" b="0" i="1" dirty="0" smtClean="0"/>
              <a:t>parallel road improvements (2000s to present)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5461349"/>
              </p:ext>
            </p:extLst>
          </p:nvPr>
        </p:nvGraphicFramePr>
        <p:xfrm>
          <a:off x="1371599" y="533400"/>
          <a:ext cx="12496801" cy="563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Virginia Department of Transportation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447800"/>
            <a:ext cx="289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E3793"/>
                </a:solidFill>
              </a:rPr>
              <a:t/>
            </a:r>
            <a:br>
              <a:rPr lang="en-US" sz="2400" dirty="0" smtClean="0">
                <a:solidFill>
                  <a:srgbClr val="0E3793"/>
                </a:solidFill>
              </a:rPr>
            </a:br>
            <a:r>
              <a:rPr lang="en-US" sz="2400" dirty="0" smtClean="0">
                <a:solidFill>
                  <a:srgbClr val="0E3793"/>
                </a:solidFill>
              </a:rPr>
              <a:t/>
            </a:r>
            <a:br>
              <a:rPr lang="en-US" sz="2400" dirty="0" smtClean="0">
                <a:solidFill>
                  <a:srgbClr val="0E3793"/>
                </a:solidFill>
              </a:rPr>
            </a:br>
            <a:r>
              <a:rPr lang="en-US" sz="2400" dirty="0" smtClean="0">
                <a:solidFill>
                  <a:srgbClr val="0E3793"/>
                </a:solidFill>
              </a:rPr>
              <a:t>Total Estimate</a:t>
            </a:r>
            <a:br>
              <a:rPr lang="en-US" sz="2400" dirty="0" smtClean="0">
                <a:solidFill>
                  <a:srgbClr val="0E3793"/>
                </a:solidFill>
              </a:rPr>
            </a:br>
            <a:r>
              <a:rPr lang="en-US" sz="2400" dirty="0" smtClean="0">
                <a:solidFill>
                  <a:srgbClr val="0E3793"/>
                </a:solidFill>
              </a:rPr>
              <a:t> $670 million</a:t>
            </a:r>
            <a:endParaRPr lang="en-US" sz="2400" dirty="0">
              <a:solidFill>
                <a:srgbClr val="0E379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72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4AD707-A29F-884E-8438-6966B5E199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Responsibilities </a:t>
            </a:r>
            <a:r>
              <a:rPr lang="en-US" smtClean="0"/>
              <a:t>and FUNDING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9C91D88-BB3C-FA4B-9537-E2FE39A15D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Helen Cuervo, P.E. | District Engineer, Northern Virginia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6B08F59-1431-2940-9A63-CA888CBE95C2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r>
              <a:rPr lang="en-US" sz="1800" dirty="0" smtClean="0"/>
              <a:t>April 23, 2018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546545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121021"/>
            <a:ext cx="6019800" cy="6146172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1419F696-A354-3047-92C6-04A8171D2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57585"/>
            <a:ext cx="6248400" cy="5009608"/>
          </a:xfrm>
        </p:spPr>
        <p:txBody>
          <a:bodyPr/>
          <a:lstStyle/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200" b="0" dirty="0" smtClean="0">
                <a:solidFill>
                  <a:srgbClr val="00408D"/>
                </a:solidFill>
              </a:rPr>
              <a:t>Fairfax</a:t>
            </a:r>
            <a:r>
              <a:rPr lang="en-US" sz="2200" b="0" dirty="0">
                <a:solidFill>
                  <a:srgbClr val="00408D"/>
                </a:solidFill>
              </a:rPr>
              <a:t>, Loudoun, Prince William, </a:t>
            </a:r>
            <a:r>
              <a:rPr lang="en-US" sz="2200" b="0" dirty="0" smtClean="0">
                <a:solidFill>
                  <a:srgbClr val="00408D"/>
                </a:solidFill>
              </a:rPr>
              <a:t>Arlington</a:t>
            </a:r>
            <a:r>
              <a:rPr lang="en-US" sz="2200" b="0" dirty="0">
                <a:solidFill>
                  <a:srgbClr val="00408D"/>
                </a:solidFill>
              </a:rPr>
              <a:t/>
            </a:r>
            <a:br>
              <a:rPr lang="en-US" sz="2200" b="0" dirty="0">
                <a:solidFill>
                  <a:srgbClr val="00408D"/>
                </a:solidFill>
              </a:rPr>
            </a:br>
            <a:r>
              <a:rPr lang="en-US" sz="2200" b="0" dirty="0" smtClean="0">
                <a:solidFill>
                  <a:srgbClr val="00408D"/>
                </a:solidFill>
              </a:rPr>
              <a:t>Support cities and towns</a:t>
            </a:r>
            <a:br>
              <a:rPr lang="en-US" sz="2200" b="0" dirty="0" smtClean="0">
                <a:solidFill>
                  <a:srgbClr val="00408D"/>
                </a:solidFill>
              </a:rPr>
            </a:br>
            <a:endParaRPr lang="en-US" sz="2200" b="0" dirty="0" smtClean="0">
              <a:solidFill>
                <a:srgbClr val="00408D"/>
              </a:solidFill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00408D"/>
                </a:solidFill>
              </a:rPr>
              <a:t>2.4 million </a:t>
            </a:r>
            <a:r>
              <a:rPr lang="en-US" sz="2200" b="0" dirty="0" smtClean="0">
                <a:solidFill>
                  <a:srgbClr val="00408D"/>
                </a:solidFill>
              </a:rPr>
              <a:t>residents</a:t>
            </a:r>
            <a:br>
              <a:rPr lang="en-US" sz="2200" b="0" dirty="0" smtClean="0">
                <a:solidFill>
                  <a:srgbClr val="00408D"/>
                </a:solidFill>
              </a:rPr>
            </a:br>
            <a:endParaRPr lang="en-US" sz="2200" b="0" dirty="0" smtClean="0">
              <a:solidFill>
                <a:srgbClr val="00408D"/>
              </a:solidFill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408D"/>
                </a:solidFill>
              </a:rPr>
              <a:t>760</a:t>
            </a:r>
            <a:r>
              <a:rPr lang="en-US" sz="2200" b="0" dirty="0" smtClean="0">
                <a:solidFill>
                  <a:srgbClr val="00408D"/>
                </a:solidFill>
              </a:rPr>
              <a:t> employees</a:t>
            </a:r>
            <a:br>
              <a:rPr lang="en-US" sz="2200" b="0" dirty="0" smtClean="0">
                <a:solidFill>
                  <a:srgbClr val="00408D"/>
                </a:solidFill>
              </a:rPr>
            </a:br>
            <a:endParaRPr lang="en-US" sz="2200" b="0" dirty="0">
              <a:solidFill>
                <a:srgbClr val="00408D"/>
              </a:solidFill>
              <a:cs typeface="Calibri" panose="020F0502020204030204" pitchFamily="34" charset="0"/>
            </a:endParaRPr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200" b="0" dirty="0" smtClean="0">
                <a:solidFill>
                  <a:srgbClr val="00408D"/>
                </a:solidFill>
                <a:cs typeface="Calibri" panose="020F0502020204030204" pitchFamily="34" charset="0"/>
              </a:rPr>
              <a:t>Maintain almost </a:t>
            </a:r>
            <a:r>
              <a:rPr lang="en-US" sz="2200" dirty="0" smtClean="0">
                <a:solidFill>
                  <a:srgbClr val="00408D"/>
                </a:solidFill>
                <a:cs typeface="Calibri" panose="020F0502020204030204" pitchFamily="34" charset="0"/>
              </a:rPr>
              <a:t>14,000 lane miles</a:t>
            </a:r>
            <a:r>
              <a:rPr lang="en-US" sz="2200" b="0" dirty="0" smtClean="0">
                <a:solidFill>
                  <a:srgbClr val="00408D"/>
                </a:solidFill>
                <a:cs typeface="Calibri" panose="020F0502020204030204" pitchFamily="34" charset="0"/>
              </a:rPr>
              <a:t/>
            </a:r>
            <a:br>
              <a:rPr lang="en-US" sz="2200" b="0" dirty="0" smtClean="0">
                <a:solidFill>
                  <a:srgbClr val="00408D"/>
                </a:solidFill>
                <a:cs typeface="Calibri" panose="020F0502020204030204" pitchFamily="34" charset="0"/>
              </a:rPr>
            </a:br>
            <a:endParaRPr lang="en-US" dirty="0"/>
          </a:p>
          <a:p>
            <a:pPr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2200" b="0" dirty="0" smtClean="0">
                <a:solidFill>
                  <a:srgbClr val="00408D"/>
                </a:solidFill>
                <a:cs typeface="Calibri" panose="020F0502020204030204" pitchFamily="34" charset="0"/>
              </a:rPr>
              <a:t>More than 500 miles of regional bike facilities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457DC43D-5974-AD4B-B1C0-9D3857980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Northern Virginia District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299C550-5867-8741-BC38-03D50669E1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Virginia Department of Transportation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20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19800" y="121021"/>
            <a:ext cx="6019800" cy="6146172"/>
          </a:xfrm>
          <a:prstGeom prst="rect">
            <a:avLst/>
          </a:prstGeom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1419F696-A354-3047-92C6-04A8171D2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257585"/>
            <a:ext cx="6096000" cy="4686015"/>
          </a:xfrm>
        </p:spPr>
        <p:txBody>
          <a:bodyPr/>
          <a:lstStyle/>
          <a:p>
            <a:pPr>
              <a:buClr>
                <a:srgbClr val="0060AA"/>
              </a:buClr>
              <a:buFont typeface="Arial" panose="020B0604020202020204" pitchFamily="34" charset="0"/>
              <a:buChar char="•"/>
            </a:pPr>
            <a:r>
              <a:rPr lang="en-US" sz="2200" b="0" dirty="0" smtClean="0">
                <a:solidFill>
                  <a:srgbClr val="00408D"/>
                </a:solidFill>
              </a:rPr>
              <a:t>1,400</a:t>
            </a:r>
            <a:r>
              <a:rPr lang="en-US" sz="2200" b="0" dirty="0">
                <a:solidFill>
                  <a:srgbClr val="00408D"/>
                </a:solidFill>
              </a:rPr>
              <a:t>+ </a:t>
            </a:r>
            <a:r>
              <a:rPr lang="en-US" sz="2200" dirty="0">
                <a:solidFill>
                  <a:srgbClr val="00408D"/>
                </a:solidFill>
              </a:rPr>
              <a:t>traffic signals</a:t>
            </a:r>
            <a:r>
              <a:rPr lang="en-US" sz="2200" b="0" dirty="0">
                <a:solidFill>
                  <a:srgbClr val="00408D"/>
                </a:solidFill>
              </a:rPr>
              <a:t/>
            </a:r>
            <a:br>
              <a:rPr lang="en-US" sz="2200" b="0" dirty="0">
                <a:solidFill>
                  <a:srgbClr val="00408D"/>
                </a:solidFill>
              </a:rPr>
            </a:br>
            <a:endParaRPr lang="en-US" sz="2200" b="0" dirty="0">
              <a:solidFill>
                <a:srgbClr val="00408D"/>
              </a:solidFill>
            </a:endParaRPr>
          </a:p>
          <a:p>
            <a:pPr>
              <a:buClr>
                <a:srgbClr val="0060AA"/>
              </a:buClr>
              <a:buFontTx/>
              <a:buChar char="•"/>
            </a:pPr>
            <a:r>
              <a:rPr lang="en-US" sz="2200" b="0" dirty="0">
                <a:solidFill>
                  <a:srgbClr val="00408D"/>
                </a:solidFill>
              </a:rPr>
              <a:t>2,200 </a:t>
            </a:r>
            <a:r>
              <a:rPr lang="en-US" sz="2200" dirty="0">
                <a:solidFill>
                  <a:srgbClr val="00408D"/>
                </a:solidFill>
              </a:rPr>
              <a:t>bridges and large culverts </a:t>
            </a:r>
            <a:r>
              <a:rPr lang="en-US" sz="2200" dirty="0" smtClean="0">
                <a:solidFill>
                  <a:srgbClr val="00408D"/>
                </a:solidFill>
              </a:rPr>
              <a:t/>
            </a:r>
            <a:br>
              <a:rPr lang="en-US" sz="2200" dirty="0" smtClean="0">
                <a:solidFill>
                  <a:srgbClr val="00408D"/>
                </a:solidFill>
              </a:rPr>
            </a:br>
            <a:r>
              <a:rPr lang="en-US" sz="2200" b="0" dirty="0" smtClean="0">
                <a:solidFill>
                  <a:srgbClr val="00408D"/>
                </a:solidFill>
              </a:rPr>
              <a:t>(</a:t>
            </a:r>
            <a:r>
              <a:rPr lang="en-US" sz="2200" b="0" dirty="0">
                <a:solidFill>
                  <a:srgbClr val="00408D"/>
                </a:solidFill>
              </a:rPr>
              <a:t>10% of state)</a:t>
            </a:r>
            <a:br>
              <a:rPr lang="en-US" sz="2200" b="0" dirty="0">
                <a:solidFill>
                  <a:srgbClr val="00408D"/>
                </a:solidFill>
              </a:rPr>
            </a:br>
            <a:r>
              <a:rPr lang="en-US" sz="2200" b="0" dirty="0">
                <a:solidFill>
                  <a:srgbClr val="00408D"/>
                </a:solidFill>
              </a:rPr>
              <a:t>	</a:t>
            </a:r>
          </a:p>
          <a:p>
            <a:pPr>
              <a:buClr>
                <a:srgbClr val="0060AA"/>
              </a:buClr>
              <a:buFontTx/>
              <a:buChar char="•"/>
            </a:pPr>
            <a:r>
              <a:rPr lang="en-US" sz="2200" b="0" dirty="0">
                <a:solidFill>
                  <a:srgbClr val="00408D"/>
                </a:solidFill>
              </a:rPr>
              <a:t>250,000 </a:t>
            </a:r>
            <a:r>
              <a:rPr lang="en-US" sz="2200" dirty="0">
                <a:solidFill>
                  <a:srgbClr val="00408D"/>
                </a:solidFill>
              </a:rPr>
              <a:t>signs</a:t>
            </a:r>
            <a:r>
              <a:rPr lang="en-US" sz="2200" b="0" dirty="0">
                <a:solidFill>
                  <a:srgbClr val="00408D"/>
                </a:solidFill>
              </a:rPr>
              <a:t> </a:t>
            </a:r>
            <a:br>
              <a:rPr lang="en-US" sz="2200" b="0" dirty="0">
                <a:solidFill>
                  <a:srgbClr val="00408D"/>
                </a:solidFill>
              </a:rPr>
            </a:br>
            <a:endParaRPr lang="en-US" sz="2200" b="0" dirty="0">
              <a:solidFill>
                <a:srgbClr val="00408D"/>
              </a:solidFill>
            </a:endParaRPr>
          </a:p>
          <a:p>
            <a:pPr>
              <a:buClr>
                <a:srgbClr val="0060AA"/>
              </a:buClr>
              <a:buFontTx/>
              <a:buChar char="•"/>
            </a:pPr>
            <a:r>
              <a:rPr lang="en-US" sz="2200" b="0" dirty="0">
                <a:solidFill>
                  <a:srgbClr val="00408D"/>
                </a:solidFill>
              </a:rPr>
              <a:t>24 </a:t>
            </a:r>
            <a:r>
              <a:rPr lang="en-US" sz="2200" dirty="0">
                <a:solidFill>
                  <a:srgbClr val="00408D"/>
                </a:solidFill>
              </a:rPr>
              <a:t>park-and-ride lots </a:t>
            </a:r>
            <a:r>
              <a:rPr lang="en-US" sz="2200" b="0" dirty="0">
                <a:solidFill>
                  <a:srgbClr val="00408D"/>
                </a:solidFill>
              </a:rPr>
              <a:t>with 12,000 </a:t>
            </a:r>
            <a:r>
              <a:rPr lang="en-US" sz="2200" dirty="0">
                <a:solidFill>
                  <a:srgbClr val="00408D"/>
                </a:solidFill>
              </a:rPr>
              <a:t>spaces</a:t>
            </a:r>
            <a:r>
              <a:rPr lang="en-US" sz="2200" b="0" dirty="0">
                <a:solidFill>
                  <a:srgbClr val="00408D"/>
                </a:solidFill>
              </a:rPr>
              <a:t/>
            </a:r>
            <a:br>
              <a:rPr lang="en-US" sz="2200" b="0" dirty="0">
                <a:solidFill>
                  <a:srgbClr val="00408D"/>
                </a:solidFill>
              </a:rPr>
            </a:br>
            <a:endParaRPr lang="en-US" sz="2200" b="0" dirty="0">
              <a:solidFill>
                <a:srgbClr val="00408D"/>
              </a:solidFill>
            </a:endParaRPr>
          </a:p>
          <a:p>
            <a:pPr>
              <a:buClr>
                <a:srgbClr val="0060AA"/>
              </a:buClr>
              <a:buFontTx/>
              <a:buChar char="•"/>
            </a:pPr>
            <a:r>
              <a:rPr lang="en-US" sz="2200" b="0" dirty="0" smtClean="0">
                <a:solidFill>
                  <a:srgbClr val="00408D"/>
                </a:solidFill>
              </a:rPr>
              <a:t>13,000 </a:t>
            </a:r>
            <a:r>
              <a:rPr lang="en-US" sz="2200" dirty="0">
                <a:solidFill>
                  <a:srgbClr val="00408D"/>
                </a:solidFill>
              </a:rPr>
              <a:t>ancillary structures </a:t>
            </a:r>
            <a:r>
              <a:rPr lang="en-US" sz="2200" b="0" dirty="0" smtClean="0">
                <a:solidFill>
                  <a:srgbClr val="00408D"/>
                </a:solidFill>
              </a:rPr>
              <a:t/>
            </a:r>
            <a:br>
              <a:rPr lang="en-US" sz="2200" b="0" dirty="0" smtClean="0">
                <a:solidFill>
                  <a:srgbClr val="00408D"/>
                </a:solidFill>
              </a:rPr>
            </a:br>
            <a:endParaRPr lang="en-US" sz="2200" b="0" dirty="0" smtClean="0">
              <a:solidFill>
                <a:srgbClr val="00408D"/>
              </a:solidFill>
            </a:endParaRPr>
          </a:p>
          <a:p>
            <a:pPr>
              <a:buClr>
                <a:srgbClr val="0060AA"/>
              </a:buClr>
              <a:buFontTx/>
              <a:buChar char="•"/>
            </a:pPr>
            <a:r>
              <a:rPr lang="en-US" sz="2200" b="0" dirty="0" smtClean="0">
                <a:solidFill>
                  <a:srgbClr val="00408D"/>
                </a:solidFill>
              </a:rPr>
              <a:t>More than 100 miles of </a:t>
            </a:r>
            <a:r>
              <a:rPr lang="en-US" sz="2200" dirty="0" err="1" smtClean="0">
                <a:solidFill>
                  <a:srgbClr val="00408D"/>
                </a:solidFill>
              </a:rPr>
              <a:t>soundwalls</a:t>
            </a:r>
            <a:r>
              <a:rPr lang="en-US" sz="2200" dirty="0" smtClean="0">
                <a:solidFill>
                  <a:srgbClr val="00408D"/>
                </a:solidFill>
              </a:rPr>
              <a:t> </a:t>
            </a:r>
            <a:endParaRPr lang="en-US" sz="2200" dirty="0">
              <a:solidFill>
                <a:srgbClr val="00408D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457DC43D-5974-AD4B-B1C0-9D3857980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Northern Virginia District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299C550-5867-8741-BC38-03D50669E1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Virginia Department of Transportation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432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1419F696-A354-3047-92C6-04A8171D2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524000"/>
            <a:ext cx="6629400" cy="4609815"/>
          </a:xfrm>
        </p:spPr>
        <p:txBody>
          <a:bodyPr/>
          <a:lstStyle/>
          <a:p>
            <a:pPr marL="457200" indent="-457200">
              <a:buClr>
                <a:srgbClr val="0060AA"/>
              </a:buClr>
              <a:buFont typeface="Arial" panose="020B0604020202020204" pitchFamily="34" charset="0"/>
              <a:buChar char="•"/>
            </a:pPr>
            <a:r>
              <a:rPr lang="en-US" sz="3200" b="0" dirty="0" smtClean="0">
                <a:solidFill>
                  <a:srgbClr val="00408D"/>
                </a:solidFill>
              </a:rPr>
              <a:t>Plan</a:t>
            </a:r>
          </a:p>
          <a:p>
            <a:pPr marL="457200" indent="-457200">
              <a:buClr>
                <a:srgbClr val="0060AA"/>
              </a:buClr>
              <a:buFont typeface="Arial" panose="020B0604020202020204" pitchFamily="34" charset="0"/>
              <a:buChar char="•"/>
            </a:pPr>
            <a:r>
              <a:rPr lang="en-US" sz="3200" b="0" dirty="0" smtClean="0">
                <a:solidFill>
                  <a:srgbClr val="00408D"/>
                </a:solidFill>
              </a:rPr>
              <a:t>Design and Construct</a:t>
            </a:r>
            <a:endParaRPr lang="en-US" sz="3200" b="0" dirty="0">
              <a:solidFill>
                <a:srgbClr val="00408D"/>
              </a:solidFill>
            </a:endParaRPr>
          </a:p>
          <a:p>
            <a:pPr marL="457200" indent="-457200">
              <a:buClr>
                <a:srgbClr val="0060AA"/>
              </a:buClr>
              <a:buFont typeface="Arial" panose="020B0604020202020204" pitchFamily="34" charset="0"/>
              <a:buChar char="•"/>
            </a:pPr>
            <a:r>
              <a:rPr lang="en-US" sz="3200" b="0" dirty="0" smtClean="0">
                <a:solidFill>
                  <a:srgbClr val="00408D"/>
                </a:solidFill>
              </a:rPr>
              <a:t>Operate</a:t>
            </a:r>
            <a:r>
              <a:rPr lang="en-US" sz="3200" b="0" dirty="0">
                <a:solidFill>
                  <a:srgbClr val="00408D"/>
                </a:solidFill>
              </a:rPr>
              <a:t> </a:t>
            </a:r>
            <a:r>
              <a:rPr lang="en-US" sz="3200" b="0" dirty="0" smtClean="0">
                <a:solidFill>
                  <a:srgbClr val="00408D"/>
                </a:solidFill>
              </a:rPr>
              <a:t>and Maintain </a:t>
            </a:r>
          </a:p>
          <a:p>
            <a:pPr marL="0" indent="0">
              <a:buClr>
                <a:srgbClr val="0060AA"/>
              </a:buClr>
            </a:pPr>
            <a:r>
              <a:rPr lang="en-US" sz="3200" b="0" dirty="0">
                <a:solidFill>
                  <a:srgbClr val="00408D"/>
                </a:solidFill>
              </a:rPr>
              <a:t/>
            </a:r>
            <a:br>
              <a:rPr lang="en-US" sz="3200" b="0" dirty="0">
                <a:solidFill>
                  <a:srgbClr val="00408D"/>
                </a:solidFill>
              </a:rPr>
            </a:br>
            <a:r>
              <a:rPr lang="en-US" sz="3200" b="0" dirty="0">
                <a:solidFill>
                  <a:srgbClr val="00408D"/>
                </a:solidFill>
              </a:rPr>
              <a:t>T</a:t>
            </a:r>
            <a:r>
              <a:rPr lang="en-US" sz="3200" b="0" dirty="0" smtClean="0">
                <a:solidFill>
                  <a:srgbClr val="00408D"/>
                </a:solidFill>
              </a:rPr>
              <a:t>he Commonwealth’s transportation facilities.</a:t>
            </a:r>
            <a:endParaRPr lang="en-US" sz="32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457DC43D-5974-AD4B-B1C0-9D3857980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609600"/>
            <a:ext cx="11176000" cy="533400"/>
          </a:xfrm>
        </p:spPr>
        <p:txBody>
          <a:bodyPr/>
          <a:lstStyle/>
          <a:p>
            <a:r>
              <a:rPr lang="en-US" dirty="0" smtClean="0"/>
              <a:t>VDOT’s Responsibilities: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299C550-5867-8741-BC38-03D50669E1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Virginia Department of Transportation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7315200" y="609599"/>
            <a:ext cx="5148943" cy="5148943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296344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1419F696-A354-3047-92C6-04A8171D2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43000"/>
            <a:ext cx="11734800" cy="4686015"/>
          </a:xfrm>
        </p:spPr>
        <p:txBody>
          <a:bodyPr/>
          <a:lstStyle/>
          <a:p>
            <a:pPr>
              <a:buClr>
                <a:srgbClr val="0060AA"/>
              </a:buClr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408D"/>
                </a:solidFill>
              </a:rPr>
              <a:t>Regional planning:</a:t>
            </a:r>
          </a:p>
          <a:p>
            <a:pPr lvl="1">
              <a:buClr>
                <a:srgbClr val="0060AA"/>
              </a:buClr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rgbClr val="00408D"/>
                </a:solidFill>
              </a:rPr>
              <a:t>Includin</a:t>
            </a:r>
            <a:r>
              <a:rPr lang="en-US" sz="1800" b="0" dirty="0" smtClean="0"/>
              <a:t>g </a:t>
            </a:r>
            <a:r>
              <a:rPr lang="en-US" sz="1800" b="0" dirty="0" smtClean="0">
                <a:solidFill>
                  <a:srgbClr val="00408D"/>
                </a:solidFill>
              </a:rPr>
              <a:t>MWCOG Transportation Planning Board (TPB), Climate, Energy 	and Environment Policy Committee (CEEPC), and Air Quality Committee (MWAQC)</a:t>
            </a:r>
            <a:endParaRPr lang="en-US" sz="1400" b="0" dirty="0" smtClean="0">
              <a:solidFill>
                <a:srgbClr val="00408D"/>
              </a:solidFill>
            </a:endParaRPr>
          </a:p>
          <a:p>
            <a:pPr lvl="1">
              <a:buClr>
                <a:srgbClr val="0060AA"/>
              </a:buClr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rgbClr val="00408D"/>
                </a:solidFill>
              </a:rPr>
              <a:t>NVTA board member (non-voting)</a:t>
            </a:r>
          </a:p>
          <a:p>
            <a:pPr lvl="1">
              <a:buClr>
                <a:srgbClr val="0060AA"/>
              </a:buClr>
              <a:buFont typeface="Arial" panose="020B0604020202020204" pitchFamily="34" charset="0"/>
              <a:buChar char="•"/>
            </a:pPr>
            <a:r>
              <a:rPr lang="en-US" sz="1800" b="0" dirty="0" smtClean="0">
                <a:solidFill>
                  <a:srgbClr val="00408D"/>
                </a:solidFill>
              </a:rPr>
              <a:t>Other (NVRC, NVTC, VRE, transit agencies, localities, etc.)</a:t>
            </a:r>
            <a:br>
              <a:rPr lang="en-US" sz="1800" b="0" dirty="0" smtClean="0">
                <a:solidFill>
                  <a:srgbClr val="00408D"/>
                </a:solidFill>
              </a:rPr>
            </a:br>
            <a:endParaRPr lang="en-US" sz="1800" b="0" dirty="0" smtClean="0">
              <a:solidFill>
                <a:srgbClr val="00408D"/>
              </a:solidFill>
            </a:endParaRPr>
          </a:p>
          <a:p>
            <a:pPr>
              <a:buClr>
                <a:srgbClr val="0060AA"/>
              </a:buClr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408D"/>
                </a:solidFill>
              </a:rPr>
              <a:t>Collaborate</a:t>
            </a:r>
            <a:r>
              <a:rPr lang="en-US" sz="2200" b="0" dirty="0" smtClean="0">
                <a:solidFill>
                  <a:srgbClr val="00408D"/>
                </a:solidFill>
              </a:rPr>
              <a:t> with Office of Intermodal </a:t>
            </a:r>
            <a:br>
              <a:rPr lang="en-US" sz="2200" b="0" dirty="0" smtClean="0">
                <a:solidFill>
                  <a:srgbClr val="00408D"/>
                </a:solidFill>
              </a:rPr>
            </a:br>
            <a:r>
              <a:rPr lang="en-US" sz="2200" b="0" dirty="0" smtClean="0">
                <a:solidFill>
                  <a:srgbClr val="00408D"/>
                </a:solidFill>
              </a:rPr>
              <a:t>Planning and Investment in development of </a:t>
            </a:r>
            <a:br>
              <a:rPr lang="en-US" sz="2200" b="0" dirty="0" smtClean="0">
                <a:solidFill>
                  <a:srgbClr val="00408D"/>
                </a:solidFill>
              </a:rPr>
            </a:br>
            <a:r>
              <a:rPr lang="en-US" sz="2200" b="0" dirty="0" smtClean="0">
                <a:solidFill>
                  <a:srgbClr val="00408D"/>
                </a:solidFill>
              </a:rPr>
              <a:t>VTRANS and prioritization</a:t>
            </a:r>
            <a:r>
              <a:rPr lang="en-US" sz="2200" b="0" dirty="0">
                <a:solidFill>
                  <a:srgbClr val="00408D"/>
                </a:solidFill>
              </a:rPr>
              <a:t> </a:t>
            </a:r>
            <a:r>
              <a:rPr lang="en-US" sz="2200" b="0" dirty="0" smtClean="0">
                <a:solidFill>
                  <a:srgbClr val="00408D"/>
                </a:solidFill>
              </a:rPr>
              <a:t>(SMART SCALE)</a:t>
            </a:r>
            <a:br>
              <a:rPr lang="en-US" sz="2200" b="0" dirty="0" smtClean="0">
                <a:solidFill>
                  <a:srgbClr val="00408D"/>
                </a:solidFill>
              </a:rPr>
            </a:br>
            <a:endParaRPr lang="en-US" sz="2200" b="0" dirty="0" smtClean="0">
              <a:solidFill>
                <a:srgbClr val="00408D"/>
              </a:solidFill>
            </a:endParaRPr>
          </a:p>
          <a:p>
            <a:pPr>
              <a:buClr>
                <a:srgbClr val="0060AA"/>
              </a:buClr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408D"/>
                </a:solidFill>
              </a:rPr>
              <a:t>Support </a:t>
            </a:r>
            <a:r>
              <a:rPr lang="en-US" sz="2200" b="0" dirty="0" smtClean="0">
                <a:solidFill>
                  <a:srgbClr val="00408D"/>
                </a:solidFill>
              </a:rPr>
              <a:t>development/implementation </a:t>
            </a:r>
            <a:br>
              <a:rPr lang="en-US" sz="2200" b="0" dirty="0" smtClean="0">
                <a:solidFill>
                  <a:srgbClr val="00408D"/>
                </a:solidFill>
              </a:rPr>
            </a:br>
            <a:r>
              <a:rPr lang="en-US" sz="2200" b="0" dirty="0" smtClean="0">
                <a:solidFill>
                  <a:srgbClr val="00408D"/>
                </a:solidFill>
              </a:rPr>
              <a:t>of Six-Year Improvement Plan</a:t>
            </a:r>
            <a:br>
              <a:rPr lang="en-US" sz="2200" b="0" dirty="0" smtClean="0">
                <a:solidFill>
                  <a:srgbClr val="00408D"/>
                </a:solidFill>
              </a:rPr>
            </a:br>
            <a:endParaRPr lang="en-US" sz="2200" b="0" dirty="0" smtClean="0">
              <a:solidFill>
                <a:srgbClr val="00408D"/>
              </a:solidFill>
            </a:endParaRPr>
          </a:p>
          <a:p>
            <a:pPr>
              <a:buClr>
                <a:srgbClr val="0060AA"/>
              </a:buClr>
              <a:buFont typeface="Arial" panose="020B0604020202020204" pitchFamily="34" charset="0"/>
              <a:buChar char="•"/>
            </a:pPr>
            <a:r>
              <a:rPr lang="en-US" sz="2200" dirty="0" smtClean="0">
                <a:solidFill>
                  <a:srgbClr val="00408D"/>
                </a:solidFill>
              </a:rPr>
              <a:t>Land use </a:t>
            </a:r>
            <a:r>
              <a:rPr lang="en-US" sz="2200" b="0" dirty="0" smtClean="0">
                <a:solidFill>
                  <a:srgbClr val="00408D"/>
                </a:solidFill>
              </a:rPr>
              <a:t>(review, permits, acceptance)</a:t>
            </a:r>
          </a:p>
          <a:p>
            <a:pPr>
              <a:buClr>
                <a:srgbClr val="0060AA"/>
              </a:buClr>
              <a:buFont typeface="Arial" panose="020B0604020202020204" pitchFamily="34" charset="0"/>
              <a:buChar char="•"/>
            </a:pPr>
            <a:endParaRPr lang="en-US" sz="2200" b="0" dirty="0" smtClean="0">
              <a:solidFill>
                <a:srgbClr val="00408D"/>
              </a:solidFill>
            </a:endParaRPr>
          </a:p>
          <a:p>
            <a:pPr marL="0" indent="0">
              <a:buClr>
                <a:srgbClr val="0060AA"/>
              </a:buClr>
            </a:pPr>
            <a:endParaRPr lang="en-US" sz="2200" b="0" dirty="0" smtClean="0">
              <a:solidFill>
                <a:srgbClr val="00408D"/>
              </a:solidFill>
            </a:endParaRPr>
          </a:p>
          <a:p>
            <a:pPr marL="0" indent="0">
              <a:buClr>
                <a:srgbClr val="0060AA"/>
              </a:buClr>
            </a:pPr>
            <a:endParaRPr lang="en-US" sz="2200" b="0" dirty="0">
              <a:solidFill>
                <a:srgbClr val="00408D"/>
              </a:solidFill>
            </a:endParaRPr>
          </a:p>
          <a:p>
            <a:endParaRPr lang="en-US" dirty="0"/>
          </a:p>
          <a:p>
            <a:endParaRPr lang="en-US" dirty="0"/>
          </a:p>
          <a:p>
            <a:pPr marL="0" indent="0">
              <a:buClr>
                <a:srgbClr val="0060AA"/>
              </a:buClr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457DC43D-5974-AD4B-B1C0-9D3857980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299C550-5867-8741-BC38-03D50669E1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Virginia Department of Transportation</a:t>
            </a: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13" t="9170" r="11187" b="5884"/>
          <a:stretch/>
        </p:blipFill>
        <p:spPr bwMode="auto">
          <a:xfrm>
            <a:off x="6553200" y="2971800"/>
            <a:ext cx="5486400" cy="20788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3737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1419F696-A354-3047-92C6-04A8171D2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143000"/>
            <a:ext cx="7086600" cy="5295615"/>
          </a:xfrm>
        </p:spPr>
        <p:txBody>
          <a:bodyPr/>
          <a:lstStyle/>
          <a:p>
            <a:pPr>
              <a:spcBef>
                <a:spcPts val="550"/>
              </a:spcBef>
              <a:buClr>
                <a:srgbClr val="0060AA"/>
              </a:buClr>
              <a:buFont typeface="Arial" panose="020B0604020202020204" pitchFamily="34" charset="0"/>
              <a:buChar char="•"/>
            </a:pPr>
            <a:r>
              <a:rPr lang="en-US" sz="2150" b="0" dirty="0">
                <a:solidFill>
                  <a:srgbClr val="00408D"/>
                </a:solidFill>
              </a:rPr>
              <a:t>A</a:t>
            </a:r>
            <a:r>
              <a:rPr lang="en-US" sz="2150" b="0" dirty="0" smtClean="0">
                <a:solidFill>
                  <a:srgbClr val="00408D"/>
                </a:solidFill>
              </a:rPr>
              <a:t>dminister or review/accept all design/work on state roads (developer, localities, utilities, etc.)</a:t>
            </a:r>
            <a:br>
              <a:rPr lang="en-US" sz="2150" b="0" dirty="0" smtClean="0">
                <a:solidFill>
                  <a:srgbClr val="00408D"/>
                </a:solidFill>
              </a:rPr>
            </a:br>
            <a:endParaRPr lang="en-US" sz="2150" b="0" dirty="0" smtClean="0">
              <a:solidFill>
                <a:srgbClr val="00408D"/>
              </a:solidFill>
            </a:endParaRPr>
          </a:p>
          <a:p>
            <a:pPr>
              <a:spcBef>
                <a:spcPts val="550"/>
              </a:spcBef>
              <a:buClr>
                <a:srgbClr val="0060AA"/>
              </a:buClr>
              <a:buFont typeface="Arial" panose="020B0604020202020204" pitchFamily="34" charset="0"/>
              <a:buChar char="•"/>
            </a:pPr>
            <a:r>
              <a:rPr lang="en-US" sz="2150" b="0" dirty="0" smtClean="0">
                <a:solidFill>
                  <a:srgbClr val="00408D"/>
                </a:solidFill>
              </a:rPr>
              <a:t>Traditional design-bid-build, design-build, Megaprojects</a:t>
            </a:r>
            <a:br>
              <a:rPr lang="en-US" sz="2150" b="0" dirty="0" smtClean="0">
                <a:solidFill>
                  <a:srgbClr val="00408D"/>
                </a:solidFill>
              </a:rPr>
            </a:br>
            <a:endParaRPr lang="en-US" sz="2150" b="0" dirty="0" smtClean="0">
              <a:solidFill>
                <a:srgbClr val="00408D"/>
              </a:solidFill>
            </a:endParaRPr>
          </a:p>
          <a:p>
            <a:pPr>
              <a:spcBef>
                <a:spcPts val="550"/>
              </a:spcBef>
              <a:buClr>
                <a:srgbClr val="0060AA"/>
              </a:buClr>
              <a:buFont typeface="Arial" panose="020B0604020202020204" pitchFamily="34" charset="0"/>
              <a:buChar char="•"/>
            </a:pPr>
            <a:r>
              <a:rPr lang="en-US" sz="2150" b="0" dirty="0" smtClean="0">
                <a:solidFill>
                  <a:srgbClr val="00408D"/>
                </a:solidFill>
              </a:rPr>
              <a:t>As of April, administering 36 projects under construction worth $548 million in NOVA</a:t>
            </a:r>
            <a:br>
              <a:rPr lang="en-US" sz="2150" b="0" dirty="0" smtClean="0">
                <a:solidFill>
                  <a:srgbClr val="00408D"/>
                </a:solidFill>
              </a:rPr>
            </a:br>
            <a:endParaRPr lang="en-US" sz="2150" b="0" dirty="0" smtClean="0">
              <a:solidFill>
                <a:srgbClr val="00408D"/>
              </a:solidFill>
            </a:endParaRPr>
          </a:p>
          <a:p>
            <a:pPr>
              <a:spcBef>
                <a:spcPts val="550"/>
              </a:spcBef>
              <a:buClr>
                <a:srgbClr val="0060AA"/>
              </a:buClr>
              <a:buFont typeface="Arial" panose="020B0604020202020204" pitchFamily="34" charset="0"/>
              <a:buChar char="•"/>
            </a:pPr>
            <a:r>
              <a:rPr lang="en-US" sz="2150" b="0" dirty="0" smtClean="0">
                <a:solidFill>
                  <a:srgbClr val="00408D"/>
                </a:solidFill>
              </a:rPr>
              <a:t>$4+ billion Megaprojects program including:</a:t>
            </a:r>
          </a:p>
          <a:p>
            <a:pPr lvl="1">
              <a:spcBef>
                <a:spcPts val="550"/>
              </a:spcBef>
              <a:buClr>
                <a:srgbClr val="0060AA"/>
              </a:buClr>
              <a:buFont typeface="Arial" panose="020B0604020202020204" pitchFamily="34" charset="0"/>
              <a:buChar char="•"/>
            </a:pPr>
            <a:r>
              <a:rPr lang="en-US" sz="1700" b="0" dirty="0" smtClean="0">
                <a:solidFill>
                  <a:srgbClr val="00408D"/>
                </a:solidFill>
              </a:rPr>
              <a:t>66 Express Lanes Beltway </a:t>
            </a:r>
            <a:r>
              <a:rPr lang="en-US" sz="1700" b="0" smtClean="0">
                <a:solidFill>
                  <a:srgbClr val="00408D"/>
                </a:solidFill>
              </a:rPr>
              <a:t>to </a:t>
            </a:r>
            <a:r>
              <a:rPr lang="en-US" sz="1700" b="0" smtClean="0">
                <a:solidFill>
                  <a:srgbClr val="00408D"/>
                </a:solidFill>
              </a:rPr>
              <a:t>Gainesville</a:t>
            </a:r>
            <a:endParaRPr lang="en-US" sz="1700" b="0" dirty="0" smtClean="0">
              <a:solidFill>
                <a:srgbClr val="00408D"/>
              </a:solidFill>
            </a:endParaRPr>
          </a:p>
          <a:p>
            <a:pPr lvl="1">
              <a:spcBef>
                <a:spcPts val="550"/>
              </a:spcBef>
              <a:buClr>
                <a:srgbClr val="0060AA"/>
              </a:buClr>
              <a:buFont typeface="Arial" panose="020B0604020202020204" pitchFamily="34" charset="0"/>
              <a:buChar char="•"/>
            </a:pPr>
            <a:r>
              <a:rPr lang="en-US" sz="1700" b="0" dirty="0" smtClean="0">
                <a:solidFill>
                  <a:srgbClr val="00408D"/>
                </a:solidFill>
              </a:rPr>
              <a:t>395 Express Lanes</a:t>
            </a:r>
          </a:p>
          <a:p>
            <a:pPr lvl="1">
              <a:spcBef>
                <a:spcPts val="550"/>
              </a:spcBef>
              <a:buClr>
                <a:srgbClr val="0060AA"/>
              </a:buClr>
              <a:buFont typeface="Arial" panose="020B0604020202020204" pitchFamily="34" charset="0"/>
              <a:buChar char="•"/>
            </a:pPr>
            <a:r>
              <a:rPr lang="en-US" sz="1700" b="0" dirty="0" smtClean="0"/>
              <a:t>Environmental, preliminary design </a:t>
            </a:r>
            <a:r>
              <a:rPr lang="en-US" sz="1700" b="0" dirty="0" smtClean="0">
                <a:solidFill>
                  <a:srgbClr val="00408D"/>
                </a:solidFill>
              </a:rPr>
              <a:t>for 495 Express northern extension</a:t>
            </a:r>
          </a:p>
          <a:p>
            <a:pPr marL="0" indent="0">
              <a:spcBef>
                <a:spcPts val="550"/>
              </a:spcBef>
              <a:buClr>
                <a:srgbClr val="0060AA"/>
              </a:buClr>
            </a:pPr>
            <a:endParaRPr lang="en-US" sz="2200" b="0" dirty="0" smtClean="0">
              <a:solidFill>
                <a:srgbClr val="00408D"/>
              </a:solidFill>
            </a:endParaRPr>
          </a:p>
          <a:p>
            <a:pPr marL="0" indent="0">
              <a:spcBef>
                <a:spcPts val="550"/>
              </a:spcBef>
              <a:buClr>
                <a:srgbClr val="0060AA"/>
              </a:buClr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457DC43D-5974-AD4B-B1C0-9D3857980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and Construction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299C550-5867-8741-BC38-03D50669E1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Virginia Department of Transportation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705600" y="152400"/>
            <a:ext cx="6074194" cy="6096000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12134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1419F696-A354-3047-92C6-04A8171D2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43000"/>
            <a:ext cx="6172200" cy="5600415"/>
          </a:xfrm>
        </p:spPr>
        <p:txBody>
          <a:bodyPr/>
          <a:lstStyle/>
          <a:p>
            <a:pPr>
              <a:spcBef>
                <a:spcPts val="0"/>
              </a:spcBef>
              <a:buClr>
                <a:srgbClr val="0060AA"/>
              </a:buClr>
              <a:buFont typeface="Arial" panose="020B0604020202020204" pitchFamily="34" charset="0"/>
              <a:buChar char="•"/>
            </a:pPr>
            <a:r>
              <a:rPr lang="en-US" sz="2100" b="0" dirty="0">
                <a:solidFill>
                  <a:srgbClr val="00408D"/>
                </a:solidFill>
              </a:rPr>
              <a:t>P</a:t>
            </a:r>
            <a:r>
              <a:rPr lang="en-US" sz="2100" b="0" dirty="0" smtClean="0">
                <a:solidFill>
                  <a:srgbClr val="00408D"/>
                </a:solidFill>
              </a:rPr>
              <a:t>aving, patching, guardrail, drainage, bridge and other repairs</a:t>
            </a:r>
            <a:br>
              <a:rPr lang="en-US" sz="2100" b="0" dirty="0" smtClean="0">
                <a:solidFill>
                  <a:srgbClr val="00408D"/>
                </a:solidFill>
              </a:rPr>
            </a:br>
            <a:endParaRPr lang="en-US" sz="2100" b="0" dirty="0" smtClean="0">
              <a:solidFill>
                <a:srgbClr val="00408D"/>
              </a:solidFill>
            </a:endParaRPr>
          </a:p>
          <a:p>
            <a:pPr>
              <a:spcBef>
                <a:spcPts val="0"/>
              </a:spcBef>
              <a:buClr>
                <a:srgbClr val="0060AA"/>
              </a:buClr>
              <a:buFont typeface="Arial" panose="020B0604020202020204" pitchFamily="34" charset="0"/>
              <a:buChar char="•"/>
            </a:pPr>
            <a:r>
              <a:rPr lang="en-US" sz="2100" b="0" dirty="0" smtClean="0">
                <a:solidFill>
                  <a:srgbClr val="00408D"/>
                </a:solidFill>
              </a:rPr>
              <a:t>Respond to emergencies: infrastructure damage, </a:t>
            </a:r>
            <a:r>
              <a:rPr lang="en-US" sz="2100" b="0" dirty="0">
                <a:solidFill>
                  <a:srgbClr val="00408D"/>
                </a:solidFill>
              </a:rPr>
              <a:t>homeland </a:t>
            </a:r>
            <a:r>
              <a:rPr lang="en-US" sz="2100" b="0" dirty="0" smtClean="0">
                <a:solidFill>
                  <a:srgbClr val="00408D"/>
                </a:solidFill>
              </a:rPr>
              <a:t>security, flooding</a:t>
            </a:r>
            <a:br>
              <a:rPr lang="en-US" sz="2100" b="0" dirty="0" smtClean="0">
                <a:solidFill>
                  <a:srgbClr val="00408D"/>
                </a:solidFill>
              </a:rPr>
            </a:br>
            <a:endParaRPr lang="en-US" sz="2100" b="0" dirty="0" smtClean="0">
              <a:solidFill>
                <a:srgbClr val="00408D"/>
              </a:solidFill>
            </a:endParaRPr>
          </a:p>
          <a:p>
            <a:pPr>
              <a:spcBef>
                <a:spcPts val="0"/>
              </a:spcBef>
              <a:buClr>
                <a:srgbClr val="0060AA"/>
              </a:buClr>
              <a:buFont typeface="Arial" panose="020B0604020202020204" pitchFamily="34" charset="0"/>
              <a:buChar char="•"/>
            </a:pPr>
            <a:r>
              <a:rPr lang="en-US" sz="2100" b="0" dirty="0" smtClean="0">
                <a:solidFill>
                  <a:srgbClr val="00408D"/>
                </a:solidFill>
              </a:rPr>
              <a:t>Snow removal</a:t>
            </a:r>
            <a:br>
              <a:rPr lang="en-US" sz="2100" b="0" dirty="0" smtClean="0">
                <a:solidFill>
                  <a:srgbClr val="00408D"/>
                </a:solidFill>
              </a:rPr>
            </a:br>
            <a:endParaRPr lang="en-US" sz="2100" b="0" dirty="0" smtClean="0">
              <a:solidFill>
                <a:srgbClr val="00408D"/>
              </a:solidFill>
            </a:endParaRPr>
          </a:p>
          <a:p>
            <a:pPr>
              <a:spcBef>
                <a:spcPts val="0"/>
              </a:spcBef>
              <a:buClr>
                <a:srgbClr val="0060AA"/>
              </a:buClr>
              <a:buFont typeface="Arial" panose="020B0604020202020204" pitchFamily="34" charset="0"/>
              <a:buChar char="•"/>
            </a:pPr>
            <a:r>
              <a:rPr lang="en-US" sz="2100" b="0" dirty="0" smtClean="0">
                <a:solidFill>
                  <a:srgbClr val="00408D"/>
                </a:solidFill>
              </a:rPr>
              <a:t>Work </a:t>
            </a:r>
            <a:r>
              <a:rPr lang="en-US" sz="2100" b="0" dirty="0">
                <a:solidFill>
                  <a:srgbClr val="00408D"/>
                </a:solidFill>
              </a:rPr>
              <a:t>24/7 with police and fire to clear </a:t>
            </a:r>
            <a:br>
              <a:rPr lang="en-US" sz="2100" b="0" dirty="0">
                <a:solidFill>
                  <a:srgbClr val="00408D"/>
                </a:solidFill>
              </a:rPr>
            </a:br>
            <a:r>
              <a:rPr lang="en-US" sz="2100" b="0" dirty="0" smtClean="0">
                <a:solidFill>
                  <a:srgbClr val="00408D"/>
                </a:solidFill>
              </a:rPr>
              <a:t>incidents, reopen lanes </a:t>
            </a:r>
            <a:r>
              <a:rPr lang="en-US" sz="2100" b="0" dirty="0">
                <a:solidFill>
                  <a:srgbClr val="00408D"/>
                </a:solidFill>
              </a:rPr>
              <a:t>as quickly as </a:t>
            </a:r>
            <a:r>
              <a:rPr lang="en-US" sz="2100" b="0" dirty="0" smtClean="0">
                <a:solidFill>
                  <a:srgbClr val="00408D"/>
                </a:solidFill>
              </a:rPr>
              <a:t>possible</a:t>
            </a:r>
            <a:br>
              <a:rPr lang="en-US" sz="2100" b="0" dirty="0" smtClean="0">
                <a:solidFill>
                  <a:srgbClr val="00408D"/>
                </a:solidFill>
              </a:rPr>
            </a:br>
            <a:endParaRPr lang="en-US" sz="2100" b="0" dirty="0" smtClean="0">
              <a:solidFill>
                <a:srgbClr val="00408D"/>
              </a:solidFill>
            </a:endParaRPr>
          </a:p>
          <a:p>
            <a:pPr>
              <a:spcBef>
                <a:spcPts val="0"/>
              </a:spcBef>
              <a:buClr>
                <a:srgbClr val="0060AA"/>
              </a:buClr>
              <a:buFont typeface="Arial" panose="020B0604020202020204" pitchFamily="34" charset="0"/>
              <a:buChar char="•"/>
            </a:pPr>
            <a:r>
              <a:rPr lang="en-US" sz="2100" b="0" dirty="0" smtClean="0">
                <a:solidFill>
                  <a:srgbClr val="00408D"/>
                </a:solidFill>
              </a:rPr>
              <a:t>Manage Tolling/66 Express Inside the Beltway</a:t>
            </a:r>
            <a:br>
              <a:rPr lang="en-US" sz="2100" b="0" dirty="0" smtClean="0">
                <a:solidFill>
                  <a:srgbClr val="00408D"/>
                </a:solidFill>
              </a:rPr>
            </a:br>
            <a:endParaRPr lang="en-US" sz="2100" b="0" dirty="0" smtClean="0">
              <a:solidFill>
                <a:srgbClr val="00408D"/>
              </a:solidFill>
            </a:endParaRPr>
          </a:p>
          <a:p>
            <a:pPr>
              <a:spcBef>
                <a:spcPts val="0"/>
              </a:spcBef>
              <a:buClr>
                <a:srgbClr val="0060AA"/>
              </a:buClr>
              <a:buFont typeface="Arial" panose="020B0604020202020204" pitchFamily="34" charset="0"/>
              <a:buChar char="•"/>
            </a:pPr>
            <a:r>
              <a:rPr lang="en-US" sz="2100" b="0" dirty="0" smtClean="0">
                <a:solidFill>
                  <a:srgbClr val="00408D"/>
                </a:solidFill>
              </a:rPr>
              <a:t>HOV, shoulder lanes, message signs, 511 and traffic information</a:t>
            </a:r>
            <a:endParaRPr lang="en-US" sz="2100" b="0" dirty="0">
              <a:solidFill>
                <a:srgbClr val="00408D"/>
              </a:solidFill>
            </a:endParaRPr>
          </a:p>
          <a:p>
            <a:pPr>
              <a:buClr>
                <a:srgbClr val="0060AA"/>
              </a:buClr>
              <a:buFont typeface="Arial" panose="020B0604020202020204" pitchFamily="34" charset="0"/>
              <a:buChar char="•"/>
            </a:pPr>
            <a:endParaRPr lang="en-US" sz="2200" b="0" dirty="0" smtClean="0">
              <a:solidFill>
                <a:srgbClr val="00408D"/>
              </a:solidFill>
            </a:endParaRPr>
          </a:p>
          <a:p>
            <a:pPr>
              <a:buClr>
                <a:srgbClr val="0060AA"/>
              </a:buClr>
              <a:buFont typeface="Arial" panose="020B0604020202020204" pitchFamily="34" charset="0"/>
              <a:buChar char="•"/>
            </a:pPr>
            <a:endParaRPr lang="en-US" sz="2200" b="0" dirty="0" smtClean="0">
              <a:solidFill>
                <a:srgbClr val="00408D"/>
              </a:solidFill>
            </a:endParaRPr>
          </a:p>
          <a:p>
            <a:pPr>
              <a:buClr>
                <a:srgbClr val="0060AA"/>
              </a:buClr>
              <a:buFont typeface="Arial" panose="020B0604020202020204" pitchFamily="34" charset="0"/>
              <a:buChar char="•"/>
            </a:pPr>
            <a:endParaRPr lang="en-US" sz="2200" b="0" dirty="0" smtClean="0">
              <a:solidFill>
                <a:srgbClr val="00408D"/>
              </a:solidFill>
            </a:endParaRPr>
          </a:p>
          <a:p>
            <a:pPr marL="457200" indent="-457200">
              <a:buClr>
                <a:srgbClr val="0060AA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457DC43D-5974-AD4B-B1C0-9D3857980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Maintenance and Operations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299C550-5867-8741-BC38-03D50669E1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Virginia Department of Transportation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6654800" y="76200"/>
            <a:ext cx="6070600" cy="6070600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  <p:extLst>
      <p:ext uri="{BB962C8B-B14F-4D97-AF65-F5344CB8AC3E}">
        <p14:creationId xmlns:p14="http://schemas.microsoft.com/office/powerpoint/2010/main" val="1595851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xmlns="" id="{1419F696-A354-3047-92C6-04A8171D2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143000"/>
            <a:ext cx="9448800" cy="4343400"/>
          </a:xfrm>
        </p:spPr>
        <p:txBody>
          <a:bodyPr/>
          <a:lstStyle/>
          <a:p>
            <a:pPr marL="0" indent="0">
              <a:buClr>
                <a:srgbClr val="0060AA"/>
              </a:buClr>
            </a:pPr>
            <a:r>
              <a:rPr lang="en-US" sz="2400" dirty="0" smtClean="0">
                <a:solidFill>
                  <a:srgbClr val="0E3793"/>
                </a:solidFill>
              </a:rPr>
              <a:t>FY2018: </a:t>
            </a:r>
            <a:r>
              <a:rPr lang="en-US" sz="2400" b="0" dirty="0" smtClean="0">
                <a:solidFill>
                  <a:srgbClr val="0E3793"/>
                </a:solidFill>
              </a:rPr>
              <a:t>$5.4 billion</a:t>
            </a:r>
            <a:br>
              <a:rPr lang="en-US" sz="2400" b="0" dirty="0" smtClean="0">
                <a:solidFill>
                  <a:srgbClr val="0E3793"/>
                </a:solidFill>
              </a:rPr>
            </a:br>
            <a:endParaRPr lang="en-US" sz="2400" b="0" dirty="0" smtClean="0">
              <a:solidFill>
                <a:srgbClr val="0E3793"/>
              </a:solidFill>
            </a:endParaRPr>
          </a:p>
          <a:p>
            <a:r>
              <a:rPr lang="en-US" sz="2400" dirty="0">
                <a:solidFill>
                  <a:srgbClr val="0E3793"/>
                </a:solidFill>
              </a:rPr>
              <a:t>$356 </a:t>
            </a:r>
            <a:r>
              <a:rPr lang="en-US" sz="2400" dirty="0" smtClean="0">
                <a:solidFill>
                  <a:srgbClr val="0E3793"/>
                </a:solidFill>
              </a:rPr>
              <a:t>million </a:t>
            </a:r>
            <a:r>
              <a:rPr lang="en-US" sz="2400" b="0" dirty="0" smtClean="0">
                <a:solidFill>
                  <a:srgbClr val="0E3793"/>
                </a:solidFill>
              </a:rPr>
              <a:t>| Debt service</a:t>
            </a:r>
            <a:endParaRPr lang="en-US" sz="2400" b="0" dirty="0">
              <a:solidFill>
                <a:srgbClr val="0E3793"/>
              </a:solidFill>
            </a:endParaRPr>
          </a:p>
          <a:p>
            <a:r>
              <a:rPr lang="en-US" sz="2400" dirty="0" smtClean="0">
                <a:solidFill>
                  <a:srgbClr val="0E3793"/>
                </a:solidFill>
              </a:rPr>
              <a:t>$2.13 </a:t>
            </a:r>
            <a:r>
              <a:rPr lang="en-US" sz="2400" dirty="0">
                <a:solidFill>
                  <a:srgbClr val="0E3793"/>
                </a:solidFill>
              </a:rPr>
              <a:t>billion </a:t>
            </a:r>
            <a:r>
              <a:rPr lang="en-US" sz="2400" b="0" dirty="0" smtClean="0">
                <a:solidFill>
                  <a:srgbClr val="0E3793"/>
                </a:solidFill>
              </a:rPr>
              <a:t>| Road </a:t>
            </a:r>
            <a:r>
              <a:rPr lang="en-US" sz="2400" b="0" dirty="0">
                <a:solidFill>
                  <a:srgbClr val="0E3793"/>
                </a:solidFill>
              </a:rPr>
              <a:t>maintenance </a:t>
            </a:r>
            <a:r>
              <a:rPr lang="en-US" sz="2400" b="0" dirty="0" smtClean="0">
                <a:solidFill>
                  <a:srgbClr val="0E3793"/>
                </a:solidFill>
              </a:rPr>
              <a:t>and operations</a:t>
            </a:r>
            <a:endParaRPr lang="en-US" sz="2400" b="0" dirty="0">
              <a:solidFill>
                <a:srgbClr val="0E3793"/>
              </a:solidFill>
            </a:endParaRPr>
          </a:p>
          <a:p>
            <a:r>
              <a:rPr lang="en-US" sz="2400" dirty="0" smtClean="0">
                <a:solidFill>
                  <a:srgbClr val="0E3793"/>
                </a:solidFill>
              </a:rPr>
              <a:t>$548.6 million </a:t>
            </a:r>
            <a:r>
              <a:rPr lang="en-US" sz="2400" b="0" dirty="0" smtClean="0">
                <a:solidFill>
                  <a:srgbClr val="0E3793"/>
                </a:solidFill>
              </a:rPr>
              <a:t>| Support to other agencies, tolls, administration and other programs</a:t>
            </a:r>
          </a:p>
          <a:p>
            <a:r>
              <a:rPr lang="en-US" sz="2400" dirty="0" smtClean="0">
                <a:solidFill>
                  <a:srgbClr val="0E3793"/>
                </a:solidFill>
              </a:rPr>
              <a:t>$</a:t>
            </a:r>
            <a:r>
              <a:rPr lang="en-US" sz="2400" dirty="0">
                <a:solidFill>
                  <a:srgbClr val="0E3793"/>
                </a:solidFill>
              </a:rPr>
              <a:t>492.5 million </a:t>
            </a:r>
            <a:r>
              <a:rPr lang="en-US" sz="2400" b="0" dirty="0" smtClean="0">
                <a:solidFill>
                  <a:srgbClr val="0E3793"/>
                </a:solidFill>
              </a:rPr>
              <a:t>| Passed through to NVTA/HRTAC</a:t>
            </a:r>
          </a:p>
          <a:p>
            <a:r>
              <a:rPr lang="en-US" sz="2400" dirty="0" smtClean="0">
                <a:solidFill>
                  <a:srgbClr val="0E3793"/>
                </a:solidFill>
              </a:rPr>
              <a:t>$1.87 </a:t>
            </a:r>
            <a:r>
              <a:rPr lang="en-US" sz="2400" dirty="0">
                <a:solidFill>
                  <a:srgbClr val="0E3793"/>
                </a:solidFill>
              </a:rPr>
              <a:t>billion </a:t>
            </a:r>
            <a:r>
              <a:rPr lang="en-US" sz="2400" b="0" dirty="0">
                <a:solidFill>
                  <a:srgbClr val="0E3793"/>
                </a:solidFill>
              </a:rPr>
              <a:t>| Construction </a:t>
            </a:r>
            <a:endParaRPr lang="en-US" sz="2200" b="0" dirty="0" smtClean="0">
              <a:solidFill>
                <a:srgbClr val="0E3793"/>
              </a:solidFill>
            </a:endParaRPr>
          </a:p>
          <a:p>
            <a:pPr marL="0" indent="0">
              <a:buClr>
                <a:srgbClr val="0060AA"/>
              </a:buClr>
            </a:pPr>
            <a:endParaRPr lang="en-US" sz="2200" b="0" dirty="0">
              <a:solidFill>
                <a:srgbClr val="00408D"/>
              </a:solidFill>
            </a:endParaRPr>
          </a:p>
          <a:p>
            <a:pPr marL="0" indent="0">
              <a:buClr>
                <a:srgbClr val="0060AA"/>
              </a:buClr>
            </a:pPr>
            <a:r>
              <a:rPr lang="en-US" sz="2200" b="0" dirty="0" smtClean="0">
                <a:solidFill>
                  <a:srgbClr val="00408D"/>
                </a:solidFill>
              </a:rPr>
              <a:t/>
            </a:r>
            <a:br>
              <a:rPr lang="en-US" sz="2200" b="0" dirty="0" smtClean="0">
                <a:solidFill>
                  <a:srgbClr val="00408D"/>
                </a:solidFill>
              </a:rPr>
            </a:br>
            <a:endParaRPr lang="en-US" sz="2200" b="0" dirty="0" smtClean="0">
              <a:solidFill>
                <a:srgbClr val="00408D"/>
              </a:solidFill>
            </a:endParaRPr>
          </a:p>
          <a:p>
            <a:pPr marL="0" indent="0">
              <a:buClr>
                <a:srgbClr val="0060AA"/>
              </a:buClr>
            </a:pPr>
            <a:endParaRPr lang="en-US" sz="2200" b="0" dirty="0" smtClean="0">
              <a:solidFill>
                <a:srgbClr val="00408D"/>
              </a:solidFill>
            </a:endParaRPr>
          </a:p>
          <a:p>
            <a:pPr marL="0" indent="0">
              <a:buClr>
                <a:srgbClr val="0060AA"/>
              </a:buClr>
            </a:pPr>
            <a:endParaRPr lang="en-US" sz="2200" b="0" dirty="0" smtClean="0">
              <a:solidFill>
                <a:srgbClr val="00408D"/>
              </a:solidFill>
            </a:endParaRPr>
          </a:p>
          <a:p>
            <a:pPr marL="0" indent="0">
              <a:buClr>
                <a:srgbClr val="0060AA"/>
              </a:buClr>
            </a:pPr>
            <a:endParaRPr lang="en-US" sz="2200" b="0" dirty="0" smtClean="0">
              <a:solidFill>
                <a:srgbClr val="00408D"/>
              </a:solidFill>
            </a:endParaRPr>
          </a:p>
          <a:p>
            <a:pPr marL="0" indent="0">
              <a:buClr>
                <a:srgbClr val="0060AA"/>
              </a:buClr>
            </a:pPr>
            <a:endParaRPr lang="en-US" sz="2200" b="0" dirty="0" smtClean="0">
              <a:solidFill>
                <a:srgbClr val="00408D"/>
              </a:solidFill>
            </a:endParaRPr>
          </a:p>
          <a:p>
            <a:pPr marL="0" indent="0">
              <a:buClr>
                <a:srgbClr val="0060AA"/>
              </a:buClr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457DC43D-5974-AD4B-B1C0-9D3857980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VDOT’s Annual Budget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A299C550-5867-8741-BC38-03D50669E1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Virginia Department of Transportation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3323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DOTPowerPointTemplate">
  <a:themeElements>
    <a:clrScheme name="VDOT">
      <a:dk1>
        <a:srgbClr val="0060AA"/>
      </a:dk1>
      <a:lt1>
        <a:srgbClr val="FFFFFF"/>
      </a:lt1>
      <a:dk2>
        <a:srgbClr val="F47735"/>
      </a:dk2>
      <a:lt2>
        <a:srgbClr val="2D2015"/>
      </a:lt2>
      <a:accent1>
        <a:srgbClr val="F47735"/>
      </a:accent1>
      <a:accent2>
        <a:srgbClr val="F79A68"/>
      </a:accent2>
      <a:accent3>
        <a:srgbClr val="FFFFFF"/>
      </a:accent3>
      <a:accent4>
        <a:srgbClr val="005191"/>
      </a:accent4>
      <a:accent5>
        <a:srgbClr val="F8BDAE"/>
      </a:accent5>
      <a:accent6>
        <a:srgbClr val="E08B5E"/>
      </a:accent6>
      <a:hlink>
        <a:srgbClr val="0060AA"/>
      </a:hlink>
      <a:folHlink>
        <a:srgbClr val="949CA1"/>
      </a:folHlink>
    </a:clrScheme>
    <a:fontScheme name="VDOTtemplate1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lnDef>
  </a:objectDefaults>
  <a:extraClrSchemeLst>
    <a:extraClrScheme>
      <a:clrScheme name="VDOTtemplate1 1">
        <a:dk1>
          <a:srgbClr val="0060AA"/>
        </a:dk1>
        <a:lt1>
          <a:srgbClr val="FFFFFF"/>
        </a:lt1>
        <a:dk2>
          <a:srgbClr val="F47735"/>
        </a:dk2>
        <a:lt2>
          <a:srgbClr val="2D2015"/>
        </a:lt2>
        <a:accent1>
          <a:srgbClr val="F47735"/>
        </a:accent1>
        <a:accent2>
          <a:srgbClr val="F79A68"/>
        </a:accent2>
        <a:accent3>
          <a:srgbClr val="FFFFFF"/>
        </a:accent3>
        <a:accent4>
          <a:srgbClr val="005191"/>
        </a:accent4>
        <a:accent5>
          <a:srgbClr val="F8BDAE"/>
        </a:accent5>
        <a:accent6>
          <a:srgbClr val="E08B5E"/>
        </a:accent6>
        <a:hlink>
          <a:srgbClr val="0060AA"/>
        </a:hlink>
        <a:folHlink>
          <a:srgbClr val="949C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VDOTPowerPointTemplateWIDE" id="{4BEF9326-C0E6-984D-9DCD-AFEA837E9170}" vid="{6833AFE4-AF01-6E47-B047-A6D93B65F6A9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65251e2-4269-43f1-8801-163ca3fb319b">
      <Value>434</Value>
      <Value>433</Value>
      <Value>1189</Value>
      <Value>1255</Value>
      <Value>7227</Value>
      <Value>7226</Value>
      <Value>5</Value>
      <Value>4</Value>
      <Value>3</Value>
    </TaxCatchAll>
    <TaxKeywordTaxHTField xmlns="465251e2-4269-43f1-8801-163ca3fb319b">
      <Terms xmlns="http://schemas.microsoft.com/office/infopath/2007/PartnerControls">
        <TermInfo xmlns="http://schemas.microsoft.com/office/infopath/2007/PartnerControls">
          <TermName xmlns="http://schemas.microsoft.com/office/infopath/2007/PartnerControls">VDOT PowerPoint</TermName>
          <TermId xmlns="http://schemas.microsoft.com/office/infopath/2007/PartnerControls">e419e7ed-8b7d-48ae-9eca-519777a20d1d</TermId>
        </TermInfo>
        <TermInfo xmlns="http://schemas.microsoft.com/office/infopath/2007/PartnerControls">
          <TermName xmlns="http://schemas.microsoft.com/office/infopath/2007/PartnerControls">PowerPoint template</TermName>
          <TermId xmlns="http://schemas.microsoft.com/office/infopath/2007/PartnerControls">cf4b8738-cccb-465e-ad88-d3daca1c2410</TermId>
        </TermInfo>
        <TermInfo xmlns="http://schemas.microsoft.com/office/infopath/2007/PartnerControls">
          <TermName xmlns="http://schemas.microsoft.com/office/infopath/2007/PartnerControls">VDOT template</TermName>
          <TermId xmlns="http://schemas.microsoft.com/office/infopath/2007/PartnerControls">37aaf80a-a557-47ad-b17b-163a03800fc0</TermId>
        </TermInfo>
      </Terms>
    </TaxKeywordTaxHTField>
    <vdotAudienceTaxHTField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Internal and External</TermName>
          <TermId xmlns="http://schemas.microsoft.com/office/infopath/2007/PartnerControls">bd468127-f865-41ec-8cae-906ac913ec73</TermId>
        </TermInfo>
      </Terms>
    </vdotAudienceTaxHTField0>
    <vdotDocumentOwnershipTaxHTField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Division Administrator</TermName>
          <TermId xmlns="http://schemas.microsoft.com/office/infopath/2007/PartnerControls">7f1069d7-14e6-4d28-bffd-f0829fa67576</TermId>
        </TermInfo>
      </Terms>
    </vdotDocumentOwnershipTaxHTField0>
    <vdotPrimaryCategoryTaxHTField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</TermName>
          <TermId xmlns="http://schemas.microsoft.com/office/infopath/2007/PartnerControls">17ad0728-ca9f-42a6-a3de-52c6acd6059c</TermId>
        </TermInfo>
      </Terms>
    </vdotPrimaryCategoryTaxHTField0>
    <vdotPowerUser xmlns="http://schemas.microsoft.com/sharepoint/v3">
      <UserInfo>
        <DisplayName>Yanishak, Charity (VDOT)</DisplayName>
        <AccountId>29</AccountId>
        <AccountType/>
      </UserInfo>
    </vdotPowerUser>
    <vdotNonGovernanceCategoryTaxHTField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Presentation</TermName>
          <TermId xmlns="http://schemas.microsoft.com/office/infopath/2007/PartnerControls">17ad0728-ca9f-42a6-a3de-52c6acd6059c</TermId>
        </TermInfo>
      </Terms>
    </vdotNonGovernanceCategoryTaxHTField0>
    <vdotRelatedResource xmlns="http://schemas.microsoft.com/sharepoint/v3">
      <Url xsi:nil="true"/>
      <Description xsi:nil="true"/>
    </vdotRelatedResource>
    <vdotAddCategoriesTaxHTField0 xmlns="http://schemas.microsoft.com/sharepoint/v3/fields">
      <Terms xmlns="http://schemas.microsoft.com/office/infopath/2007/PartnerControls"/>
    </vdotAddCategoriesTaxHTField0>
    <vdotVDOTOfficeTaxHTField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Communications</TermName>
          <TermId xmlns="http://schemas.microsoft.com/office/infopath/2007/PartnerControls">ad754f04-afdb-498e-b856-7903481e82cd</TermId>
        </TermInfo>
      </Terms>
    </vdotVDOTOfficeTaxHTField0>
    <vdotDateOfReviewTaxHTField0 xmlns="http://schemas.microsoft.com/sharepoint/v3/fields">
      <Terms xmlns="http://schemas.microsoft.com/office/infopath/2007/PartnerControls">
        <TermInfo xmlns="http://schemas.microsoft.com/office/infopath/2007/PartnerControls">
          <TermName xmlns="http://schemas.microsoft.com/office/infopath/2007/PartnerControls">One Year</TermName>
          <TermId xmlns="http://schemas.microsoft.com/office/infopath/2007/PartnerControls">326c3b65-1246-458f-bba5-086cf61f7a39</TermId>
        </TermInfo>
      </Terms>
    </vdotDateOfReviewTaxHTField0>
    <vdotPublishingNotes xmlns="627f1986-7bb5-487f-9d92-3550f27f3e8e">The official powerpoint template for the Virginia Department of Transportation. </vdotPublishingNotes>
    <vdotSourceUrl xmlns="627f1986-7bb5-487f-9d92-3550f27f3e8e">
      <Url>https://insidevdot.cov.virginia.gov/div/pa/CDW/CDWDocs/Forms/DispForm.aspx?ID=122</Url>
      <Description>VDOTPowerPointTemplate.potx</Description>
    </vdotSourceUrl>
    <vdotDateOfIssue xmlns="627f1986-7bb5-487f-9d92-3550f27f3e8e">2018-01-29T05:00:00+00:00</vdotDateOfIssue>
    <vdotDocumentStatus xmlns="627f1986-7bb5-487f-9d92-3550f27f3e8e">VDOTPowerPointTemplate.potx version 4.0 was routed to the Metadata Management Workspace.</vdotDocumentStatu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Non Governance Document" ma:contentTypeID="0x0101006B60110E8C6C405BB105122410B41DE102001E231B52A4FB7F44A88225A31797A445" ma:contentTypeVersion="3" ma:contentTypeDescription="Use this content type to upload Non Governance Documents." ma:contentTypeScope="" ma:versionID="0153320855a514fc215bdac40939bd48">
  <xsd:schema xmlns:xsd="http://www.w3.org/2001/XMLSchema" xmlns:xs="http://www.w3.org/2001/XMLSchema" xmlns:p="http://schemas.microsoft.com/office/2006/metadata/properties" xmlns:ns1="http://schemas.microsoft.com/sharepoint/v3" xmlns:ns2="627f1986-7bb5-487f-9d92-3550f27f3e8e" xmlns:ns3="465251e2-4269-43f1-8801-163ca3fb319b" xmlns:ns4="http://schemas.microsoft.com/sharepoint/v3/fields" targetNamespace="http://schemas.microsoft.com/office/2006/metadata/properties" ma:root="true" ma:fieldsID="f83930511f2c46ae56be80317fe89b19" ns1:_="" ns2:_="" ns3:_="" ns4:_="">
    <xsd:import namespace="http://schemas.microsoft.com/sharepoint/v3"/>
    <xsd:import namespace="627f1986-7bb5-487f-9d92-3550f27f3e8e"/>
    <xsd:import namespace="465251e2-4269-43f1-8801-163ca3fb319b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vdotDateOfIssue" minOccurs="0"/>
                <xsd:element ref="ns1:vdotRelatedResource" minOccurs="0"/>
                <xsd:element ref="ns2:vdotPublishingNotes" minOccurs="0"/>
                <xsd:element ref="ns1:vdotPowerUser" minOccurs="0"/>
                <xsd:element ref="ns2:vdotSourceUrl" minOccurs="0"/>
                <xsd:element ref="ns2:vdotDocumentStatus" minOccurs="0"/>
                <xsd:element ref="ns4:vdotVDOTOfficeTaxHTField0" minOccurs="0"/>
                <xsd:element ref="ns4:vdotDocumentOwnershipTaxHTField0" minOccurs="0"/>
                <xsd:element ref="ns4:vdotAudienceTaxHTField0" minOccurs="0"/>
                <xsd:element ref="ns4:vdotDateOfReviewTaxHTField0" minOccurs="0"/>
                <xsd:element ref="ns4:vdotNonGovernanceCategoryTaxHTField0" minOccurs="0"/>
                <xsd:element ref="ns4:vdotPrimaryCategoryTaxHTField0" minOccurs="0"/>
                <xsd:element ref="ns4:vdotAddCategoriesTaxHTField0" minOccurs="0"/>
                <xsd:element ref="ns3:TaxKeywordTaxHTField" minOccurs="0"/>
                <xsd:element ref="ns3:TaxCatchAll" minOccurs="0"/>
                <xsd:element ref="ns3:TaxCatchAllLabe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vdotRelatedResource" ma:index="18" nillable="true" ma:displayName="Related Resource" ma:internalName="vdotRelatedResourc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vdotPowerUser" ma:index="21" nillable="true" ma:displayName="Power User" ma:list="UserInfo" ma:SharePointGroup="0" ma:internalName="vdotPowerUs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7f1986-7bb5-487f-9d92-3550f27f3e8e" elementFormDefault="qualified">
    <xsd:import namespace="http://schemas.microsoft.com/office/2006/documentManagement/types"/>
    <xsd:import namespace="http://schemas.microsoft.com/office/infopath/2007/PartnerControls"/>
    <xsd:element name="vdotDateOfIssue" ma:index="13" nillable="true" ma:displayName="Date of Issuance" ma:description="This field is OPTIONAL for non-governance documents." ma:format="DateOnly" ma:indexed="true" ma:internalName="vdotDateOfIssue">
      <xsd:simpleType>
        <xsd:restriction base="dms:DateTime"/>
      </xsd:simpleType>
    </xsd:element>
    <xsd:element name="vdotPublishingNotes" ma:index="19" nillable="true" ma:displayName="Notes" ma:description="This field is OPTIONAL. Use this field to communicate potential concerns or issues to the Metadata Manager." ma:hidden="true" ma:internalName="vdotPublishingNotes">
      <xsd:simpleType>
        <xsd:restriction base="dms:Note"/>
      </xsd:simpleType>
    </xsd:element>
    <xsd:element name="vdotSourceUrl" ma:index="22" nillable="true" ma:displayName="Source Item URL" ma:internalName="vdotSourceUrl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vdotDocumentStatus" ma:index="23" nillable="true" ma:displayName="Document Status" ma:internalName="vdotDocument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65251e2-4269-43f1-8801-163ca3fb319b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31" nillable="true" ma:taxonomy="true" ma:internalName="TaxKeywordTaxHTField" ma:taxonomyFieldName="TaxKeyword" ma:displayName="Enterprise Keywords" ma:fieldId="{23f27201-bee3-471e-b2e7-b64fd8b7ca38}" ma:taxonomyMulti="true" ma:sspId="1b9a7e8e-3e7c-4b4a-9f52-dabb3ff4687f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axCatchAll" ma:index="32" nillable="true" ma:displayName="Taxonomy Catch All Column" ma:hidden="true" ma:list="{ee917b2b-7ba2-4bde-a444-ffbf2a87827c}" ma:internalName="TaxCatchAll" ma:showField="CatchAllData" ma:web="beaa5902-61d5-4bef-b5f5-61a8248333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33" nillable="true" ma:displayName="Taxonomy Catch All Column1" ma:hidden="true" ma:list="{ee917b2b-7ba2-4bde-a444-ffbf2a87827c}" ma:internalName="TaxCatchAllLabel" ma:readOnly="true" ma:showField="CatchAllDataLabel" ma:web="beaa5902-61d5-4bef-b5f5-61a82483334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vdotVDOTOfficeTaxHTField0" ma:index="24" nillable="true" ma:taxonomy="true" ma:internalName="vdotVDOTOffice0" ma:taxonomyFieldName="vdotVDOTOffice" ma:displayName="VDOT Office" ma:indexed="true" ma:fieldId="{30762c6b-7c68-46f0-88fa-296544e9a4fe}" ma:sspId="1b9a7e8e-3e7c-4b4a-9f52-dabb3ff4687f" ma:termSetId="ab580077-5090-467d-9506-c83fee14dacf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vdotDocumentOwnershipTaxHTField0" ma:index="25" ma:taxonomy="true" ma:internalName="vdotDocumentOwnership0" ma:taxonomyFieldName="vdotDocumentOwnership" ma:displayName="Document Ownership" ma:fieldId="{cf4dafe9-b1e7-4c7d-8ef0-e239586585dd}" ma:sspId="1b9a7e8e-3e7c-4b4a-9f52-dabb3ff4687f" ma:termSetId="a8560183-27f1-4fad-ac39-596c4976960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vdotAudienceTaxHTField0" ma:index="26" ma:taxonomy="true" ma:internalName="vdotAudience0" ma:taxonomyFieldName="vdotAudience" ma:displayName="Audience" ma:indexed="true" ma:fieldId="{954fd02f-e124-43e3-acae-140045bf6ecd}" ma:sspId="1b9a7e8e-3e7c-4b4a-9f52-dabb3ff4687f" ma:termSetId="2e88f8e3-b309-4819-b5ef-8d3cd2826d5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vdotDateOfReviewTaxHTField0" ma:index="27" ma:taxonomy="true" ma:internalName="vdotDateOfReview0" ma:taxonomyFieldName="vdotDateOfReview" ma:displayName="Date of Review" ma:fieldId="{8149b856-97fc-4518-91bc-490d3ac481b1}" ma:sspId="1b9a7e8e-3e7c-4b4a-9f52-dabb3ff4687f" ma:termSetId="315e48ef-c1bc-4cce-8f17-b5cbbe32f4e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vdotNonGovernanceCategoryTaxHTField0" ma:index="28" ma:taxonomy="true" ma:internalName="vdotNonGovernanceCategory0" ma:taxonomyFieldName="vdotNonGovernanceCategory" ma:displayName="Primary Category" ma:fieldId="{7014b2b6-6106-46e0-be5d-01e838a2e769}" ma:sspId="1b9a7e8e-3e7c-4b4a-9f52-dabb3ff4687f" ma:termSetId="129b0cbb-896f-428f-a841-c51f55db56a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vdotPrimaryCategoryTaxHTField0" ma:index="29" ma:taxonomy="true" ma:internalName="vdotPrimaryCategory0" ma:taxonomyFieldName="vdotPrimaryCategory" ma:displayName="Primary Category" ma:fieldId="{4ff97160-d996-457a-a68e-a0bdd5e65634}" ma:sspId="1b9a7e8e-3e7c-4b4a-9f52-dabb3ff4687f" ma:termSetId="82701a63-5f8c-4e98-b67d-320a69b9bbb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vdotAddCategoriesTaxHTField0" ma:index="30" nillable="true" ma:taxonomy="true" ma:internalName="vdotAddCategories0" ma:taxonomyFieldName="vdotAddCategories" ma:displayName="Additional Categories" ma:fieldId="{e36ee1f0-18b6-46ec-8b22-cfe14228cb79}" ma:taxonomyMulti="true" ma:sspId="1b9a7e8e-3e7c-4b4a-9f52-dabb3ff4687f" ma:termSetId="129b0cbb-896f-428f-a841-c51f55db56a9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" ma:displayName="Content Type"/>
        <xsd:element ref="dc:title" maxOccurs="1" ma:index="1" ma:displayName="Document 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DA6F1BA-FBA8-4130-A768-A8542EE289CF}">
  <ds:schemaRefs>
    <ds:schemaRef ds:uri="http://purl.org/dc/terms/"/>
    <ds:schemaRef ds:uri="http://schemas.microsoft.com/office/infopath/2007/PartnerControls"/>
    <ds:schemaRef ds:uri="http://schemas.microsoft.com/sharepoint/v3"/>
    <ds:schemaRef ds:uri="http://www.w3.org/XML/1998/namespace"/>
    <ds:schemaRef ds:uri="http://purl.org/dc/elements/1.1/"/>
    <ds:schemaRef ds:uri="http://purl.org/dc/dcmitype/"/>
    <ds:schemaRef ds:uri="http://schemas.microsoft.com/office/2006/documentManagement/types"/>
    <ds:schemaRef ds:uri="627f1986-7bb5-487f-9d92-3550f27f3e8e"/>
    <ds:schemaRef ds:uri="http://schemas.openxmlformats.org/package/2006/metadata/core-properties"/>
    <ds:schemaRef ds:uri="http://schemas.microsoft.com/sharepoint/v3/fields"/>
    <ds:schemaRef ds:uri="465251e2-4269-43f1-8801-163ca3fb319b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80471F20-14DB-48FB-B7C1-0274A7EFC49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992DBF2-8B14-474D-98EA-426DEEFEA2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27f1986-7bb5-487f-9d92-3550f27f3e8e"/>
    <ds:schemaRef ds:uri="465251e2-4269-43f1-8801-163ca3fb319b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VDOTPowerPointTemplate</Template>
  <TotalTime>1349</TotalTime>
  <Words>428</Words>
  <Application>Microsoft Office PowerPoint</Application>
  <PresentationFormat>Custom</PresentationFormat>
  <Paragraphs>137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VDOTPowerPointTemplate</vt:lpstr>
      <vt:lpstr>PowerPoint Presentation</vt:lpstr>
      <vt:lpstr>Responsibilities and FUNDING</vt:lpstr>
      <vt:lpstr>Northern Virginia District</vt:lpstr>
      <vt:lpstr>Northern Virginia District</vt:lpstr>
      <vt:lpstr>VDOT’s Responsibilities:</vt:lpstr>
      <vt:lpstr>Planning</vt:lpstr>
      <vt:lpstr>Design and Construction</vt:lpstr>
      <vt:lpstr>Maintenance and Operations</vt:lpstr>
      <vt:lpstr>VDOT’s Annual Budget</vt:lpstr>
      <vt:lpstr>More on Construction Program Funding  (SYIP)</vt:lpstr>
      <vt:lpstr>Other Transportation Funding Programs</vt:lpstr>
      <vt:lpstr>Loudoun County Parkway Widening and Old Ox Road Reconstruction (Route 606) Evergreen Mills Road to Dulles Greenway  </vt:lpstr>
      <vt:lpstr>Route 1 Corridor, Prince William County  Widening to six lanes, right of way for future Rt. 123  interchange; undergrounding utilities  </vt:lpstr>
      <vt:lpstr>Route 28 Corridor Improvements Ten new interchanges, widening to eight lanes, parallel road improvements (2000s to present) </vt:lpstr>
    </vt:vector>
  </TitlesOfParts>
  <Company>Virginia IT Infrastructure Partnership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McCord, Jennifer (VDOT)</dc:creator>
  <cp:keywords>VDOT template; PowerPoint template; VDOT PowerPoint</cp:keywords>
  <cp:lastModifiedBy>McCord, Jennifer (VDOT)</cp:lastModifiedBy>
  <cp:revision>104</cp:revision>
  <cp:lastPrinted>2016-11-09T20:24:52Z</cp:lastPrinted>
  <dcterms:created xsi:type="dcterms:W3CDTF">2018-04-18T02:29:29Z</dcterms:created>
  <dcterms:modified xsi:type="dcterms:W3CDTF">2018-04-23T01:16:40Z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0x0101006B60110E8C6C405BB105122410B41DE102001E231B52A4FB7F44A88225A31797A445</vt:lpwstr>
  </property>
  <property fmtid="{D5CDD505-2E9C-101B-9397-08002B2CF9AE}" pid="3" name="TaxKeyword">
    <vt:lpwstr>7226;#VDOT PowerPoint|e419e7ed-8b7d-48ae-9eca-519777a20d1d;#1255;#PowerPoint template|cf4b8738-cccb-465e-ad88-d3daca1c2410;#7227;#VDOT template|37aaf80a-a557-47ad-b17b-163a03800fc0</vt:lpwstr>
  </property>
  <property fmtid="{D5CDD505-2E9C-101B-9397-08002B2CF9AE}" pid="4" name="vdotDocumentType">
    <vt:lpwstr>5;#Not Vital Record|093eb48e-9bd5-43e3-bb5e-eb2a8662516a</vt:lpwstr>
  </property>
  <property fmtid="{D5CDD505-2E9C-101B-9397-08002B2CF9AE}" pid="5" name="vdotDivision">
    <vt:lpwstr>95;#Public Affairs|ad754f04-afdb-498e-b856-7903481e82cd</vt:lpwstr>
  </property>
  <property fmtid="{D5CDD505-2E9C-101B-9397-08002B2CF9AE}" pid="6" name="_dlc_DocIdItemGuid">
    <vt:lpwstr>9f713551-eac9-4610-ab73-df9a30886e3b</vt:lpwstr>
  </property>
  <property fmtid="{D5CDD505-2E9C-101B-9397-08002B2CF9AE}" pid="7" name="vdotDocumentOwner">
    <vt:lpwstr>2;#Division Administrator|7f1069d7-14e6-4d28-bffd-f0829fa67576</vt:lpwstr>
  </property>
  <property fmtid="{D5CDD505-2E9C-101B-9397-08002B2CF9AE}" pid="8" name="vdotDocumentDescriptor">
    <vt:lpwstr>812;#Template|f983bc4d-9bd6-40f3-96b9-9a14a1cfd89d</vt:lpwstr>
  </property>
  <property fmtid="{D5CDD505-2E9C-101B-9397-08002B2CF9AE}" pid="9" name="Order">
    <vt:r8>6500</vt:r8>
  </property>
  <property fmtid="{D5CDD505-2E9C-101B-9397-08002B2CF9AE}" pid="10" name="vdotAuthority0">
    <vt:lpwstr/>
  </property>
  <property fmtid="{D5CDD505-2E9C-101B-9397-08002B2CF9AE}" pid="11" name="vdotAudience">
    <vt:lpwstr>4;#Internal and External|bd468127-f865-41ec-8cae-906ac913ec73</vt:lpwstr>
  </property>
  <property fmtid="{D5CDD505-2E9C-101B-9397-08002B2CF9AE}" pid="12" name="vdotPrimaryCategory">
    <vt:lpwstr>434;#Presentation|17ad0728-ca9f-42a6-a3de-52c6acd6059c</vt:lpwstr>
  </property>
  <property fmtid="{D5CDD505-2E9C-101B-9397-08002B2CF9AE}" pid="13" name="vdotNonGovernanceCategory">
    <vt:lpwstr>433;#Presentation|17ad0728-ca9f-42a6-a3de-52c6acd6059c</vt:lpwstr>
  </property>
  <property fmtid="{D5CDD505-2E9C-101B-9397-08002B2CF9AE}" pid="14" name="vdotVDOTOffice">
    <vt:lpwstr>1189;#Communications|ad754f04-afdb-498e-b856-7903481e82cd</vt:lpwstr>
  </property>
  <property fmtid="{D5CDD505-2E9C-101B-9397-08002B2CF9AE}" pid="15" name="vdotAddCategories">
    <vt:lpwstr/>
  </property>
  <property fmtid="{D5CDD505-2E9C-101B-9397-08002B2CF9AE}" pid="16" name="vdotDocumentOwnership">
    <vt:lpwstr>3;#Division Administrator|7f1069d7-14e6-4d28-bffd-f0829fa67576</vt:lpwstr>
  </property>
  <property fmtid="{D5CDD505-2E9C-101B-9397-08002B2CF9AE}" pid="17" name="vdotDateOfReview">
    <vt:lpwstr>5;#One Year|326c3b65-1246-458f-bba5-086cf61f7a39</vt:lpwstr>
  </property>
  <property fmtid="{D5CDD505-2E9C-101B-9397-08002B2CF9AE}" pid="18" name="vdotAuthority">
    <vt:lpwstr/>
  </property>
  <property fmtid="{D5CDD505-2E9C-101B-9397-08002B2CF9AE}" pid="19" name="_dlc_DocIdPersistId">
    <vt:bool>true</vt:bool>
  </property>
</Properties>
</file>