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83_12979819.xml" ContentType="application/vnd.ms-powerpoint.comments+xml"/>
  <Override PartName="/ppt/notesSlides/notesSlide5.xml" ContentType="application/vnd.openxmlformats-officedocument.presentationml.notesSlide+xml"/>
  <Override PartName="/ppt/comments/modernComment_177_3B038AF2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6"/>
  </p:sldMasterIdLst>
  <p:notesMasterIdLst>
    <p:notesMasterId r:id="rId14"/>
  </p:notesMasterIdLst>
  <p:handoutMasterIdLst>
    <p:handoutMasterId r:id="rId15"/>
  </p:handoutMasterIdLst>
  <p:sldIdLst>
    <p:sldId id="256" r:id="rId7"/>
    <p:sldId id="317" r:id="rId8"/>
    <p:sldId id="379" r:id="rId9"/>
    <p:sldId id="387" r:id="rId10"/>
    <p:sldId id="375" r:id="rId11"/>
    <p:sldId id="389" r:id="rId12"/>
    <p:sldId id="25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708B13-34AB-C66F-6BF9-8475C4164696}" name="Widness, Katelyn" initials="KW" userId="S::Katelyn.Widness@kimley-horn.com::f159ac1b-86df-4cfa-bb8d-de7157504f7c" providerId="AD"/>
  <p188:author id="{F292B622-A0E7-CD4B-3AB8-A066D3AC56C6}" name="Cheng, Matt" initials="MC" userId="S::Matt.Cheng@kimley-horn.com::f608a43b-9073-4845-8092-5b40393e1b64" providerId="AD"/>
  <p188:author id="{1C3D8E32-7915-FFA4-1413-E901B072B452}" name="Starla Couso" initials="SC" userId="S::scouso@thenovaauthority.org::669e0fd2-8cd5-4339-8715-5c4fa791eac5" providerId="AD"/>
  <p188:author id="{907EDC33-1BAF-03E1-FEE8-B05DBEE1D44C}" name="DSa, Kyla" initials="KD" userId="S::kyla.dsa@kimley-hornDC.com::d8654e59-6832-48ae-8f5b-8130d4f02b42" providerId="AD"/>
  <p188:author id="{337F2F5F-DA73-D09C-C5D5-8942E57684F9}" name="Segura, Daniel" initials="DS" userId="S::Daniel.Segura@kimley-horn.com::30df99ea-3863-4d02-8369-f8bf3c8666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841"/>
    <a:srgbClr val="000000"/>
    <a:srgbClr val="13193B"/>
    <a:srgbClr val="B9FFFD"/>
    <a:srgbClr val="051E5A"/>
    <a:srgbClr val="CBF2CB"/>
    <a:srgbClr val="009E99"/>
    <a:srgbClr val="7F0201"/>
    <a:srgbClr val="858CA6"/>
    <a:srgbClr val="9D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76" autoAdjust="0"/>
  </p:normalViewPr>
  <p:slideViewPr>
    <p:cSldViewPr snapToGrid="0">
      <p:cViewPr varScale="1">
        <p:scale>
          <a:sx n="94" d="100"/>
          <a:sy n="94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omments/modernComment_177_3B038A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301CF88-61AB-4D43-A2E6-DFC63C4D4080}" authorId="{66708B13-34AB-C66F-6BF9-8475C4164696}" status="resolved" created="2025-10-15T13:42:48.070" complete="100000">
    <pc:sldMkLst xmlns:pc="http://schemas.microsoft.com/office/powerpoint/2013/main/command">
      <pc:docMk/>
      <pc:sldMk cId="990087922" sldId="375"/>
    </pc:sldMkLst>
    <p188:txBody>
      <a:bodyPr/>
      <a:lstStyle/>
      <a:p>
        <a:r>
          <a:rPr lang="en-US"/>
          <a:t>List alphabetically </a:t>
        </a:r>
      </a:p>
    </p188:txBody>
  </p188:cm>
</p188:cmLst>
</file>

<file path=ppt/comments/modernComment_183_1297981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D66654-6053-4528-A387-2685F610A00B}" authorId="{66708B13-34AB-C66F-6BF9-8475C4164696}" status="resolved" created="2025-10-15T13:42:30.770" complete="100000">
    <pc:sldMkLst xmlns:pc="http://schemas.microsoft.com/office/powerpoint/2013/main/command">
      <pc:docMk/>
      <pc:sldMk cId="311924761" sldId="387"/>
    </pc:sldMkLst>
    <p188:txBody>
      <a:bodyPr/>
      <a:lstStyle/>
      <a:p>
        <a:r>
          <a:rPr lang="en-US"/>
          <a:t>List alphabetically.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C86F5-AAD9-52BA-1E31-1961F9636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B7304-1293-17C0-CE84-7A81410265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270E18E4-73B4-4B5B-A856-971F607A443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17882-E9B0-BA33-6F19-CD111ABF3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518B9-1BBA-9C38-0632-0128C0A12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0E91F0EA-D083-4881-9244-BB9C8229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D50CF42-24EE-49D5-8DF7-6DA3D036AC4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7B76215-1E6C-4534-9929-4EE95EBA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0695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76215-1E6C-4534-9929-4EE95EBA8E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743422A7-4474-4769-84E4-00E139067450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881390">
                <a:defRPr/>
              </a:pPr>
              <a:t>2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9244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A9099-C6D0-5343-1A7A-2BEDB6315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9355EE-A277-CC4A-9FA2-21A7D4BCC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8DBCF7-696D-C9E9-93A9-A79BFBC62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84289-0F59-DD64-34DA-3B8A469ED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89529-0408-41C3-9945-DE13EC41E8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0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0DF92-0898-BE77-D2AD-9DFED3AAF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272F7-16F6-B2EA-2BA2-376E10843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E9BB8-807A-F2B9-1BD3-F22DCCE86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BEE9D-849B-4E76-B316-8FE0C6383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76215-1E6C-4534-9929-4EE95EBA8E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89A8F-DD64-02C5-E438-BC2CA30B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AD967-8873-5AB2-0005-78BD6BDB3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5C8BB-E46E-6AEB-1D12-6438964A4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67BD2-5192-E242-2675-5E6701EBF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76215-1E6C-4534-9929-4EE95EBA8E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19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873BA-D8D3-369B-2026-B93D5F014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8B5E06-AF93-307E-1EAF-A7F5CF16D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55C66-7652-4CAD-1F96-9FFB7F085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7F96E-1BF3-03FD-638D-0ED407ADF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76215-1E6C-4534-9929-4EE95EBA8E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0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76215-1E6C-4534-9929-4EE95EBA8E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2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01FE3A-8F63-2851-37EC-1D46E6925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EBDC4-5E5F-B878-074A-A4D7C5823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784" y="1123889"/>
            <a:ext cx="9144000" cy="1408296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C3C7B-D919-1890-8660-8DCC226B6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784" y="2749184"/>
            <a:ext cx="9144000" cy="9068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06354-6959-5A65-D402-0FB854AF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784" y="4264269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BF8F6D-5A10-49E9-A9F0-CD6E888DA766}" type="datetimeFigureOut">
              <a:rPr lang="en-US" smtClean="0"/>
              <a:t>10/18/2025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DFA4-F6DF-31D6-B0BD-39FBC075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4D78-C3FA-D0DF-7562-51040103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29D2-81DC-2A98-9357-C7BADB87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33B-80BB-4DE9-B142-78953E0C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4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638522-E81B-D3D9-C9E8-50D803FB44A9}"/>
              </a:ext>
            </a:extLst>
          </p:cNvPr>
          <p:cNvSpPr/>
          <p:nvPr userDrawn="1"/>
        </p:nvSpPr>
        <p:spPr>
          <a:xfrm>
            <a:off x="0" y="0"/>
            <a:ext cx="12192000" cy="90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3BA0F-1BC8-96A3-16A8-9F7A6D83A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C3DFA4-F6DF-31D6-B0BD-39FBC075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4D78-C3FA-D0DF-7562-51040103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29D2-81DC-2A98-9357-C7BADB87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33B-80BB-4DE9-B142-78953E0C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01FE3A-8F63-2851-37EC-1D46E6925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EBDC4-5E5F-B878-074A-A4D7C5823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545124"/>
            <a:ext cx="4824046" cy="42378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06354-6959-5A65-D402-0FB854AF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F6D-5A10-49E9-A9F0-CD6E888DA766}" type="datetimeFigureOut">
              <a:rPr lang="en-US" smtClean="0"/>
              <a:t>10/18/2025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90F9-F882-4383-BE2A-BEE701B0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FFC7D-9225-47C0-A82A-5AB8976F3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792DF-FAA0-4A2A-A705-E31D72E3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F6D-5A10-49E9-A9F0-CD6E888DA76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4E45-3230-492B-8EA5-B63E5C9C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4587-02ED-4F08-9624-4840B257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33B-80BB-4DE9-B142-78953E0C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1710-BEE1-43E5-9FBB-96F7526B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1273-08AC-4F48-BBE3-3FA09395F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22964-B6E9-4716-AB3B-482392A84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F8959-68C4-4FA1-959B-64EED599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F6D-5A10-49E9-A9F0-CD6E888DA76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BDFC1-5F48-4E08-BE7C-87DD99ED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7833F-F378-4CA1-96DA-0F7D194D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33B-80BB-4DE9-B142-78953E0C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24205-5AC9-2FB0-B03F-8A8D83A8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F6D-5A10-49E9-A9F0-CD6E888DA76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100B6-D0B7-C03F-D75C-4719B864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F8510-D06C-9F61-930D-41B19B9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33B-80BB-4DE9-B142-78953E0C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6119-A44B-54A0-8152-131D4828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FCECE-59F2-6711-C573-EB92AE04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F6D-5A10-49E9-A9F0-CD6E888DA76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B6FB6-6D2B-29F2-5A8C-B4DCBFC4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B0203-0C81-8DA1-1F79-002ABA3B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33B-80BB-4DE9-B142-78953E0C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4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D566-2A4C-0EA3-9149-06AA09B6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741FF-13A2-9A73-1A78-A22B32F8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F6D-5A10-49E9-A9F0-CD6E888DA76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0870-2585-462B-A91B-0A3E7B1E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4C305-C35D-C3C8-8FF2-580936F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33B-80BB-4DE9-B142-78953E0C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on a bicycle&#10;&#10;AI-generated content may be incorrect.">
            <a:extLst>
              <a:ext uri="{FF2B5EF4-FFF2-40B4-BE49-F238E27FC236}">
                <a16:creationId xmlns:a16="http://schemas.microsoft.com/office/drawing/2014/main" id="{3E1342E8-85D0-96D9-8C1F-3DCE5B2C19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F273D-709B-F1B6-0F0A-EFCD2F05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608"/>
            <a:ext cx="105156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38854-5636-C3C5-C3BE-F45C22D3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6531"/>
            <a:ext cx="10515600" cy="404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B6F7-F367-BD35-7009-813ABD8C6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BF8F6D-5A10-49E9-A9F0-CD6E888DA76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0289B-61DF-FCE1-DAC1-F2BDDAC2A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92995-B2EC-6F98-8DEC-5EECDB23C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C033B-80BB-4DE9-B142-78953E0C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9" r:id="rId3"/>
    <p:sldLayoutId id="2147483665" r:id="rId4"/>
    <p:sldLayoutId id="2147483666" r:id="rId5"/>
    <p:sldLayoutId id="2147483667" r:id="rId6"/>
    <p:sldLayoutId id="2147483668" r:id="rId7"/>
    <p:sldLayoutId id="2147483660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microsoft.com/office/2018/10/relationships/comments" Target="../comments/modernComment_183_12979819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7_3B038AF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2F2CDD-8A3C-9A48-6873-60800C85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1123950"/>
            <a:ext cx="9144000" cy="1408113"/>
          </a:xfrm>
        </p:spPr>
        <p:txBody>
          <a:bodyPr>
            <a:normAutofit fontScale="90000"/>
          </a:bodyPr>
          <a:lstStyle/>
          <a:p>
            <a:r>
              <a:rPr lang="en-US"/>
              <a:t>Regional Approach to Funding Northern Virginia’s Bicycle and Pedestrian Infrastructure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8EEB0F-6571-1F68-AD34-C7BAC7B3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663" y="3419475"/>
            <a:ext cx="9144000" cy="906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solidFill>
                  <a:schemeClr val="tx2">
                    <a:lumMod val="10000"/>
                    <a:lumOff val="90000"/>
                  </a:schemeClr>
                </a:solidFill>
              </a:rPr>
              <a:t>Technical Advisory Committee (TAC)</a:t>
            </a:r>
          </a:p>
          <a:p>
            <a:r>
              <a:rPr lang="en-US" sz="2400" b="1">
                <a:solidFill>
                  <a:schemeClr val="tx2">
                    <a:lumMod val="10000"/>
                    <a:lumOff val="90000"/>
                  </a:schemeClr>
                </a:solidFill>
              </a:rPr>
              <a:t>October 15, 2025</a:t>
            </a:r>
          </a:p>
        </p:txBody>
      </p:sp>
    </p:spTree>
    <p:extLst>
      <p:ext uri="{BB962C8B-B14F-4D97-AF65-F5344CB8AC3E}">
        <p14:creationId xmlns:p14="http://schemas.microsoft.com/office/powerpoint/2010/main" val="193049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DADF-7D02-F36A-9E4B-5957DAF9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09" y="740664"/>
            <a:ext cx="10313895" cy="873824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79488-19B2-0414-8648-217B173E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09" y="1707642"/>
            <a:ext cx="6120092" cy="49306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>
                <a:solidFill>
                  <a:srgbClr val="23739D"/>
                </a:solidFill>
              </a:rPr>
              <a:t>Goal: </a:t>
            </a:r>
            <a:r>
              <a:rPr lang="en-US">
                <a:solidFill>
                  <a:schemeClr val="tx1"/>
                </a:solidFill>
              </a:rPr>
              <a:t>Develop recommendations of </a:t>
            </a:r>
            <a:r>
              <a:rPr lang="en-US" b="1" u="sng">
                <a:solidFill>
                  <a:schemeClr val="tx1"/>
                </a:solidFill>
              </a:rPr>
              <a:t>strategies and sources </a:t>
            </a:r>
            <a:r>
              <a:rPr lang="en-US">
                <a:solidFill>
                  <a:schemeClr val="tx1"/>
                </a:solidFill>
              </a:rPr>
              <a:t>to </a:t>
            </a:r>
            <a:r>
              <a:rPr lang="en-US" b="1" u="sng">
                <a:solidFill>
                  <a:schemeClr val="tx1"/>
                </a:solidFill>
              </a:rPr>
              <a:t>fund</a:t>
            </a:r>
            <a:r>
              <a:rPr lang="en-US">
                <a:solidFill>
                  <a:schemeClr val="tx1"/>
                </a:solidFill>
              </a:rPr>
              <a:t> Northern Virginia’s planned bicycle and pedestrian network as identified in 2024 VDOT study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>
                <a:solidFill>
                  <a:srgbClr val="23739D"/>
                </a:solidFill>
              </a:rPr>
              <a:t>Methods: 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</a:rPr>
              <a:t>Reviewed and researched funding sources and strategies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</a:rPr>
              <a:t>Consulted ongoing efforts 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</a:rPr>
              <a:t>Engaged with our regional coordination partners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A53342-6CCB-269F-5B01-4E36DDE84CE2}"/>
              </a:ext>
            </a:extLst>
          </p:cNvPr>
          <p:cNvCxnSpPr>
            <a:cxnSpLocks/>
          </p:cNvCxnSpPr>
          <p:nvPr/>
        </p:nvCxnSpPr>
        <p:spPr>
          <a:xfrm flipH="1">
            <a:off x="765610" y="1536656"/>
            <a:ext cx="34063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CF94EC4-88E4-4B24-1F8D-566F18CBFB69}"/>
              </a:ext>
            </a:extLst>
          </p:cNvPr>
          <p:cNvGrpSpPr/>
          <p:nvPr/>
        </p:nvGrpSpPr>
        <p:grpSpPr>
          <a:xfrm>
            <a:off x="6916164" y="1100965"/>
            <a:ext cx="4785474" cy="5404102"/>
            <a:chOff x="6749301" y="1100965"/>
            <a:chExt cx="4785474" cy="54041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CFFC1E-C2B3-6855-7A67-6606E8C7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833" r="4948" b="882"/>
            <a:stretch/>
          </p:blipFill>
          <p:spPr>
            <a:xfrm>
              <a:off x="6749301" y="1100965"/>
              <a:ext cx="4785474" cy="54041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3DD165-6BF6-07DF-317B-0F792EC9A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" r="8983" b="8828"/>
            <a:stretch/>
          </p:blipFill>
          <p:spPr>
            <a:xfrm>
              <a:off x="9416868" y="1100965"/>
              <a:ext cx="2117907" cy="1651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984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F9175-9BB3-67D5-A07B-5CB1A99B2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C2D47E-E1A3-DA15-F3D3-D8A6163E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09" y="731521"/>
            <a:ext cx="10313895" cy="88296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Approach to Funding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C3989-66A3-3935-42F1-A13FC7411F3E}"/>
              </a:ext>
            </a:extLst>
          </p:cNvPr>
          <p:cNvCxnSpPr>
            <a:cxnSpLocks/>
          </p:cNvCxnSpPr>
          <p:nvPr/>
        </p:nvCxnSpPr>
        <p:spPr>
          <a:xfrm flipH="1">
            <a:off x="765610" y="1536656"/>
            <a:ext cx="34063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11CDC51-8DD1-F455-C9A2-0106999605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537" y="2166838"/>
            <a:ext cx="9308925" cy="3715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4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74382-DAF9-63A2-9442-08DF04528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ABD5E9-19B1-BAD3-E91E-6AAA5103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09" y="740664"/>
            <a:ext cx="11379177" cy="873824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Funding Strategy Metric Development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A168FC-39A7-5750-5C0C-E260E66D73EA}"/>
              </a:ext>
            </a:extLst>
          </p:cNvPr>
          <p:cNvCxnSpPr>
            <a:cxnSpLocks/>
          </p:cNvCxnSpPr>
          <p:nvPr/>
        </p:nvCxnSpPr>
        <p:spPr>
          <a:xfrm flipH="1">
            <a:off x="765610" y="1464738"/>
            <a:ext cx="34063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E09A7BC-D5B8-0A6A-56FD-F52047E7068E}"/>
              </a:ext>
            </a:extLst>
          </p:cNvPr>
          <p:cNvGrpSpPr/>
          <p:nvPr/>
        </p:nvGrpSpPr>
        <p:grpSpPr>
          <a:xfrm>
            <a:off x="8409393" y="3801083"/>
            <a:ext cx="2551418" cy="528312"/>
            <a:chOff x="1394948" y="2142928"/>
            <a:chExt cx="4306722" cy="8738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4B936BC-5AAE-B2B1-655E-87687688FBB1}"/>
                </a:ext>
              </a:extLst>
            </p:cNvPr>
            <p:cNvSpPr/>
            <p:nvPr/>
          </p:nvSpPr>
          <p:spPr>
            <a:xfrm>
              <a:off x="1397481" y="2142929"/>
              <a:ext cx="873825" cy="8738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  <a:p>
              <a:endParaRPr lang="en-US" sz="1400"/>
            </a:p>
          </p:txBody>
        </p:sp>
        <p:pic>
          <p:nvPicPr>
            <p:cNvPr id="6" name="Graphic 5" descr="Bank with solid fill">
              <a:extLst>
                <a:ext uri="{FF2B5EF4-FFF2-40B4-BE49-F238E27FC236}">
                  <a16:creationId xmlns:a16="http://schemas.microsoft.com/office/drawing/2014/main" id="{78015BE5-49D5-CA1D-1D36-AB157C0AE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94948" y="2142928"/>
              <a:ext cx="873826" cy="87382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B07D8-B960-4161-E075-F7DFCAFF5E14}"/>
                </a:ext>
              </a:extLst>
            </p:cNvPr>
            <p:cNvSpPr/>
            <p:nvPr/>
          </p:nvSpPr>
          <p:spPr>
            <a:xfrm>
              <a:off x="2322590" y="2142929"/>
              <a:ext cx="3379080" cy="86225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Revenue Magnitude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DDCB2A-C4D8-7A00-C195-F89687A2CC03}"/>
              </a:ext>
            </a:extLst>
          </p:cNvPr>
          <p:cNvGrpSpPr/>
          <p:nvPr/>
        </p:nvGrpSpPr>
        <p:grpSpPr>
          <a:xfrm>
            <a:off x="8410894" y="3197731"/>
            <a:ext cx="2549913" cy="539855"/>
            <a:chOff x="1397482" y="3142187"/>
            <a:chExt cx="4304188" cy="8929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7570B3-E99F-9432-E9D0-22F36C2ABD5D}"/>
                </a:ext>
              </a:extLst>
            </p:cNvPr>
            <p:cNvSpPr/>
            <p:nvPr/>
          </p:nvSpPr>
          <p:spPr>
            <a:xfrm>
              <a:off x="1397482" y="3142188"/>
              <a:ext cx="873825" cy="873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  <a:p>
              <a:endParaRPr lang="en-US" sz="1400"/>
            </a:p>
          </p:txBody>
        </p:sp>
        <p:pic>
          <p:nvPicPr>
            <p:cNvPr id="9" name="Graphic 8" descr="Bar graph with upward trend with solid fill">
              <a:extLst>
                <a:ext uri="{FF2B5EF4-FFF2-40B4-BE49-F238E27FC236}">
                  <a16:creationId xmlns:a16="http://schemas.microsoft.com/office/drawing/2014/main" id="{D209759F-4B45-2584-8157-268263068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14041" y="3161281"/>
              <a:ext cx="873824" cy="87382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AB252B-CDF4-18DD-D05A-37B5556893E9}"/>
                </a:ext>
              </a:extLst>
            </p:cNvPr>
            <p:cNvSpPr/>
            <p:nvPr/>
          </p:nvSpPr>
          <p:spPr>
            <a:xfrm>
              <a:off x="2322590" y="3142187"/>
              <a:ext cx="3379080" cy="8738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Revenue Growth Potential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381D23-3540-33D7-80A6-02D491DC8ED2}"/>
              </a:ext>
            </a:extLst>
          </p:cNvPr>
          <p:cNvGrpSpPr/>
          <p:nvPr/>
        </p:nvGrpSpPr>
        <p:grpSpPr>
          <a:xfrm>
            <a:off x="8410895" y="4984698"/>
            <a:ext cx="2549915" cy="530844"/>
            <a:chOff x="1397482" y="4137257"/>
            <a:chExt cx="4304188" cy="8780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0E3B74-9483-FC3F-23C8-15BE19CBE368}"/>
                </a:ext>
              </a:extLst>
            </p:cNvPr>
            <p:cNvSpPr/>
            <p:nvPr/>
          </p:nvSpPr>
          <p:spPr>
            <a:xfrm>
              <a:off x="1397482" y="4141447"/>
              <a:ext cx="873825" cy="873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  <a:p>
              <a:endParaRPr lang="en-US" sz="1400"/>
            </a:p>
          </p:txBody>
        </p:sp>
        <p:pic>
          <p:nvPicPr>
            <p:cNvPr id="11" name="Graphic 10" descr="Stacked Rocks with solid fill">
              <a:extLst>
                <a:ext uri="{FF2B5EF4-FFF2-40B4-BE49-F238E27FC236}">
                  <a16:creationId xmlns:a16="http://schemas.microsoft.com/office/drawing/2014/main" id="{A40C816E-35D1-ABFE-82FA-7E2DBBF42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414041" y="4179632"/>
              <a:ext cx="835640" cy="83564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E6778A-45EC-A9B3-F49C-CF5519D4AA66}"/>
                </a:ext>
              </a:extLst>
            </p:cNvPr>
            <p:cNvSpPr/>
            <p:nvPr/>
          </p:nvSpPr>
          <p:spPr>
            <a:xfrm>
              <a:off x="2322590" y="4137257"/>
              <a:ext cx="3379080" cy="873825"/>
            </a:xfrm>
            <a:prstGeom prst="rect">
              <a:avLst/>
            </a:prstGeom>
            <a:solidFill>
              <a:srgbClr val="009E99">
                <a:alpha val="25098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Stability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16EBF4-89F8-A8D3-4C0D-A1926E112A16}"/>
              </a:ext>
            </a:extLst>
          </p:cNvPr>
          <p:cNvGrpSpPr/>
          <p:nvPr/>
        </p:nvGrpSpPr>
        <p:grpSpPr>
          <a:xfrm>
            <a:off x="8409392" y="2580842"/>
            <a:ext cx="2549913" cy="541397"/>
            <a:chOff x="1397482" y="5121614"/>
            <a:chExt cx="4304188" cy="8954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0686E7-BA44-3F40-C459-D50A3E64B452}"/>
                </a:ext>
              </a:extLst>
            </p:cNvPr>
            <p:cNvSpPr/>
            <p:nvPr/>
          </p:nvSpPr>
          <p:spPr>
            <a:xfrm>
              <a:off x="1397482" y="5140706"/>
              <a:ext cx="873825" cy="8738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  <a:p>
              <a:endParaRPr lang="en-US" sz="1400"/>
            </a:p>
          </p:txBody>
        </p:sp>
        <p:pic>
          <p:nvPicPr>
            <p:cNvPr id="13" name="Graphic 12" descr="Group brainstorm with solid fill">
              <a:extLst>
                <a:ext uri="{FF2B5EF4-FFF2-40B4-BE49-F238E27FC236}">
                  <a16:creationId xmlns:a16="http://schemas.microsoft.com/office/drawing/2014/main" id="{8B431B5C-4A8A-2178-0B4B-5896625C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14041" y="5121614"/>
              <a:ext cx="873824" cy="87382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5F5CE5-CB9E-9CAC-A625-EB3DEE59171B}"/>
                </a:ext>
              </a:extLst>
            </p:cNvPr>
            <p:cNvSpPr/>
            <p:nvPr/>
          </p:nvSpPr>
          <p:spPr>
            <a:xfrm>
              <a:off x="2322590" y="5140706"/>
              <a:ext cx="3379080" cy="8763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Pathway to Implementation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244D01-07B6-1DDF-353B-BF4DBBC4D9A5}"/>
              </a:ext>
            </a:extLst>
          </p:cNvPr>
          <p:cNvGrpSpPr/>
          <p:nvPr/>
        </p:nvGrpSpPr>
        <p:grpSpPr>
          <a:xfrm>
            <a:off x="8410897" y="5576506"/>
            <a:ext cx="2549916" cy="554382"/>
            <a:chOff x="6473770" y="2729552"/>
            <a:chExt cx="4304189" cy="91694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6FC80C-7D0F-8964-3FE1-409195A830FB}"/>
                </a:ext>
              </a:extLst>
            </p:cNvPr>
            <p:cNvSpPr/>
            <p:nvPr/>
          </p:nvSpPr>
          <p:spPr>
            <a:xfrm>
              <a:off x="6473771" y="2729552"/>
              <a:ext cx="873825" cy="873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  <a:p>
              <a:endParaRPr lang="en-US" sz="14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809A4B-FDC0-D990-C50D-1A734C2CE6C8}"/>
                </a:ext>
              </a:extLst>
            </p:cNvPr>
            <p:cNvSpPr/>
            <p:nvPr/>
          </p:nvSpPr>
          <p:spPr>
            <a:xfrm>
              <a:off x="7398879" y="2729552"/>
              <a:ext cx="3379080" cy="8738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Tax/fee Payer Benefit</a:t>
              </a:r>
            </a:p>
          </p:txBody>
        </p:sp>
        <p:pic>
          <p:nvPicPr>
            <p:cNvPr id="25" name="Graphic 24" descr="Group success with solid fill">
              <a:extLst>
                <a:ext uri="{FF2B5EF4-FFF2-40B4-BE49-F238E27FC236}">
                  <a16:creationId xmlns:a16="http://schemas.microsoft.com/office/drawing/2014/main" id="{BC1C6154-7072-9E2F-12AD-0C5DF2D57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73770" y="2772673"/>
              <a:ext cx="873825" cy="87382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791930-62B9-469A-0BED-D746E38927F2}"/>
              </a:ext>
            </a:extLst>
          </p:cNvPr>
          <p:cNvGrpSpPr/>
          <p:nvPr/>
        </p:nvGrpSpPr>
        <p:grpSpPr>
          <a:xfrm>
            <a:off x="8410897" y="4392891"/>
            <a:ext cx="2549915" cy="528312"/>
            <a:chOff x="6473771" y="3728810"/>
            <a:chExt cx="4304188" cy="87382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EAB7DD-5898-75DD-55EA-273F38612576}"/>
                </a:ext>
              </a:extLst>
            </p:cNvPr>
            <p:cNvSpPr/>
            <p:nvPr/>
          </p:nvSpPr>
          <p:spPr>
            <a:xfrm>
              <a:off x="6473771" y="3728811"/>
              <a:ext cx="873825" cy="873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  <a:p>
              <a:endParaRPr lang="en-US" sz="14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2AA6F8-C273-7B52-E687-0CA8DDE0E053}"/>
                </a:ext>
              </a:extLst>
            </p:cNvPr>
            <p:cNvSpPr/>
            <p:nvPr/>
          </p:nvSpPr>
          <p:spPr>
            <a:xfrm>
              <a:off x="7398879" y="3728810"/>
              <a:ext cx="3379080" cy="8738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Socioeconomic Burden</a:t>
              </a:r>
            </a:p>
          </p:txBody>
        </p:sp>
        <p:pic>
          <p:nvPicPr>
            <p:cNvPr id="26" name="Graphic 25" descr="Scales of justice with solid fill">
              <a:extLst>
                <a:ext uri="{FF2B5EF4-FFF2-40B4-BE49-F238E27FC236}">
                  <a16:creationId xmlns:a16="http://schemas.microsoft.com/office/drawing/2014/main" id="{32B12233-F12D-5024-4DE8-6D83B7D13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39251" y="3794292"/>
              <a:ext cx="742862" cy="74286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18F587-0082-E617-D1E9-14BFEBAF320C}"/>
              </a:ext>
            </a:extLst>
          </p:cNvPr>
          <p:cNvGrpSpPr/>
          <p:nvPr/>
        </p:nvGrpSpPr>
        <p:grpSpPr>
          <a:xfrm>
            <a:off x="8409394" y="1971133"/>
            <a:ext cx="2549916" cy="545763"/>
            <a:chOff x="6473770" y="4775818"/>
            <a:chExt cx="4304189" cy="90269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4F7952-8F41-FE13-8F0F-C9CD644A5870}"/>
                </a:ext>
              </a:extLst>
            </p:cNvPr>
            <p:cNvSpPr/>
            <p:nvPr/>
          </p:nvSpPr>
          <p:spPr>
            <a:xfrm>
              <a:off x="6473771" y="4775819"/>
              <a:ext cx="873825" cy="873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/>
            </a:p>
            <a:p>
              <a:endParaRPr lang="en-US" sz="1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F79EF4-9F2C-8A5F-0149-3770EC3FCE62}"/>
                </a:ext>
              </a:extLst>
            </p:cNvPr>
            <p:cNvSpPr/>
            <p:nvPr/>
          </p:nvSpPr>
          <p:spPr>
            <a:xfrm>
              <a:off x="7398879" y="4775818"/>
              <a:ext cx="3379080" cy="8738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Impact on Business</a:t>
              </a:r>
            </a:p>
          </p:txBody>
        </p:sp>
        <p:pic>
          <p:nvPicPr>
            <p:cNvPr id="29" name="Graphic 28" descr="Business Growth with solid fill">
              <a:extLst>
                <a:ext uri="{FF2B5EF4-FFF2-40B4-BE49-F238E27FC236}">
                  <a16:creationId xmlns:a16="http://schemas.microsoft.com/office/drawing/2014/main" id="{3F50B309-37EC-4688-8B92-8A9595858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73770" y="4804683"/>
              <a:ext cx="873825" cy="873825"/>
            </a:xfrm>
            <a:prstGeom prst="rect">
              <a:avLst/>
            </a:prstGeom>
          </p:spPr>
        </p:pic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490085-FC22-D941-B2A1-913F39E94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65" y="1829939"/>
            <a:ext cx="5796679" cy="4919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</a:rPr>
              <a:t>All funding strategies were evaluated against these seven metrics using a </a:t>
            </a:r>
            <a:r>
              <a:rPr lang="en-US" sz="2800" b="1" u="sng">
                <a:solidFill>
                  <a:schemeClr val="tx1"/>
                </a:solidFill>
              </a:rPr>
              <a:t>qualitative research approach</a:t>
            </a:r>
          </a:p>
          <a:p>
            <a:r>
              <a:rPr lang="en-US" sz="2400">
                <a:solidFill>
                  <a:schemeClr val="tx1"/>
                </a:solidFill>
              </a:rPr>
              <a:t>Available information where strategy was implemented elsewhere </a:t>
            </a:r>
          </a:p>
          <a:p>
            <a:r>
              <a:rPr lang="en-US" sz="2400">
                <a:solidFill>
                  <a:schemeClr val="tx1"/>
                </a:solidFill>
              </a:rPr>
              <a:t>Current local efforts for reference </a:t>
            </a:r>
          </a:p>
          <a:p>
            <a:r>
              <a:rPr lang="en-US" sz="2400">
                <a:solidFill>
                  <a:schemeClr val="tx1"/>
                </a:solidFill>
              </a:rPr>
              <a:t>General knowledge of strategies </a:t>
            </a:r>
          </a:p>
          <a:p>
            <a:r>
              <a:rPr lang="en-US" sz="2400">
                <a:solidFill>
                  <a:schemeClr val="tx1"/>
                </a:solidFill>
              </a:rPr>
              <a:t>Multiple layers of QC on how strategies were assessed for each metric, adjustments were made based on discussions </a:t>
            </a:r>
          </a:p>
        </p:txBody>
      </p:sp>
    </p:spTree>
    <p:extLst>
      <p:ext uri="{BB962C8B-B14F-4D97-AF65-F5344CB8AC3E}">
        <p14:creationId xmlns:p14="http://schemas.microsoft.com/office/powerpoint/2010/main" val="3119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9E01-0519-E964-A388-EA6B6BA2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098B0A7-A336-93B4-28E1-A43A8ED5DCDC}"/>
              </a:ext>
            </a:extLst>
          </p:cNvPr>
          <p:cNvSpPr txBox="1">
            <a:spLocks/>
          </p:cNvSpPr>
          <p:nvPr/>
        </p:nvSpPr>
        <p:spPr>
          <a:xfrm>
            <a:off x="629209" y="740664"/>
            <a:ext cx="11379177" cy="87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>
                <a:solidFill>
                  <a:srgbClr val="002060"/>
                </a:solidFill>
              </a:rPr>
              <a:t>Recommendations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C5680C-F168-6976-5F18-07FDD400A8AE}"/>
              </a:ext>
            </a:extLst>
          </p:cNvPr>
          <p:cNvCxnSpPr>
            <a:cxnSpLocks/>
          </p:cNvCxnSpPr>
          <p:nvPr/>
        </p:nvCxnSpPr>
        <p:spPr>
          <a:xfrm flipH="1">
            <a:off x="765610" y="1536656"/>
            <a:ext cx="34063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A9909AA-0D4E-FE97-769D-692CB3501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47" y="1622288"/>
            <a:ext cx="10960700" cy="65619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tx1"/>
                </a:solidFill>
              </a:rPr>
              <a:t>As viable funding strategies are chosen, efforts should focus on revenue estimation, implementation planning, and funding program design to support balanced regional mobility.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539AF-A3EB-1435-0177-A1B6FFE4A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8" r="74626"/>
          <a:stretch>
            <a:fillRect/>
          </a:stretch>
        </p:blipFill>
        <p:spPr bwMode="auto">
          <a:xfrm>
            <a:off x="7967595" y="5350334"/>
            <a:ext cx="3042877" cy="1180081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75D611-6CFE-4B04-2773-5E1231E2BE6C}"/>
              </a:ext>
            </a:extLst>
          </p:cNvPr>
          <p:cNvSpPr txBox="1"/>
          <p:nvPr/>
        </p:nvSpPr>
        <p:spPr>
          <a:xfrm>
            <a:off x="1289860" y="2569850"/>
            <a:ext cx="4489563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/>
              <a:t>Beverage/Alcohol Tax</a:t>
            </a:r>
          </a:p>
          <a:p>
            <a:pPr>
              <a:spcAft>
                <a:spcPts val="1200"/>
              </a:spcAft>
            </a:pPr>
            <a:r>
              <a:rPr lang="en-US" b="1"/>
              <a:t>Business, Professional and Occupational License (BPOL) Tax</a:t>
            </a:r>
          </a:p>
          <a:p>
            <a:pPr>
              <a:spcAft>
                <a:spcPts val="1200"/>
              </a:spcAft>
            </a:pPr>
            <a:r>
              <a:rPr lang="en-US" b="1"/>
              <a:t>E-Commerce Delivery Fee</a:t>
            </a:r>
          </a:p>
          <a:p>
            <a:pPr>
              <a:spcAft>
                <a:spcPts val="1200"/>
              </a:spcAft>
            </a:pPr>
            <a:r>
              <a:rPr lang="en-US" b="1"/>
              <a:t>Income Tax Increase</a:t>
            </a:r>
          </a:p>
          <a:p>
            <a:pPr>
              <a:spcAft>
                <a:spcPts val="1200"/>
              </a:spcAft>
            </a:pPr>
            <a:r>
              <a:rPr lang="en-US" b="1"/>
              <a:t>Land Value Tax</a:t>
            </a:r>
          </a:p>
          <a:p>
            <a:pPr>
              <a:spcAft>
                <a:spcPts val="1200"/>
              </a:spcAft>
            </a:pPr>
            <a:r>
              <a:rPr lang="en-US" b="1"/>
              <a:t>Parking Sales Tax &amp; Fees</a:t>
            </a:r>
            <a:endParaRPr lang="en-US"/>
          </a:p>
          <a:p>
            <a:pPr>
              <a:spcAft>
                <a:spcPts val="1200"/>
              </a:spcAft>
            </a:pPr>
            <a:r>
              <a:rPr lang="en-US" b="1"/>
              <a:t>Personal Property Tax</a:t>
            </a:r>
          </a:p>
          <a:p>
            <a:pPr>
              <a:spcAft>
                <a:spcPts val="1200"/>
              </a:spcAft>
            </a:pP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0B6190-3559-D059-29B0-7DD41079EFBD}"/>
              </a:ext>
            </a:extLst>
          </p:cNvPr>
          <p:cNvSpPr/>
          <p:nvPr/>
        </p:nvSpPr>
        <p:spPr>
          <a:xfrm>
            <a:off x="998150" y="4164744"/>
            <a:ext cx="300942" cy="3009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BDAAA5-DF95-13AB-D3A1-E00048593173}"/>
              </a:ext>
            </a:extLst>
          </p:cNvPr>
          <p:cNvGrpSpPr/>
          <p:nvPr/>
        </p:nvGrpSpPr>
        <p:grpSpPr>
          <a:xfrm>
            <a:off x="838447" y="3032768"/>
            <a:ext cx="451413" cy="300942"/>
            <a:chOff x="423800" y="4484331"/>
            <a:chExt cx="451413" cy="30094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0633FB-2A33-C240-133F-87A095C53014}"/>
                </a:ext>
              </a:extLst>
            </p:cNvPr>
            <p:cNvSpPr/>
            <p:nvPr/>
          </p:nvSpPr>
          <p:spPr>
            <a:xfrm>
              <a:off x="423800" y="4484331"/>
              <a:ext cx="300942" cy="3009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E5222B9-DF66-ED75-9BDD-C93A57EA3998}"/>
                </a:ext>
              </a:extLst>
            </p:cNvPr>
            <p:cNvSpPr/>
            <p:nvPr/>
          </p:nvSpPr>
          <p:spPr>
            <a:xfrm>
              <a:off x="574271" y="4484331"/>
              <a:ext cx="300942" cy="300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107DDB-C6D4-DDA6-C507-775AE27543FF}"/>
              </a:ext>
            </a:extLst>
          </p:cNvPr>
          <p:cNvGrpSpPr/>
          <p:nvPr/>
        </p:nvGrpSpPr>
        <p:grpSpPr>
          <a:xfrm>
            <a:off x="847679" y="5477275"/>
            <a:ext cx="451413" cy="300942"/>
            <a:chOff x="423800" y="4484331"/>
            <a:chExt cx="451413" cy="30094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9D4DC2-524C-C626-8E85-1CF0460F285B}"/>
                </a:ext>
              </a:extLst>
            </p:cNvPr>
            <p:cNvSpPr/>
            <p:nvPr/>
          </p:nvSpPr>
          <p:spPr>
            <a:xfrm>
              <a:off x="423800" y="4484331"/>
              <a:ext cx="300942" cy="3009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D5CE043-618E-6E07-550E-6FE2AB28C247}"/>
                </a:ext>
              </a:extLst>
            </p:cNvPr>
            <p:cNvSpPr/>
            <p:nvPr/>
          </p:nvSpPr>
          <p:spPr>
            <a:xfrm>
              <a:off x="574271" y="4484331"/>
              <a:ext cx="300942" cy="300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89E81D-2035-BC9F-5D1E-B0262922DEA6}"/>
              </a:ext>
            </a:extLst>
          </p:cNvPr>
          <p:cNvSpPr txBox="1"/>
          <p:nvPr/>
        </p:nvSpPr>
        <p:spPr>
          <a:xfrm>
            <a:off x="6547413" y="2569850"/>
            <a:ext cx="49657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/>
              <a:t>Real Estate Tax</a:t>
            </a:r>
          </a:p>
          <a:p>
            <a:pPr>
              <a:spcAft>
                <a:spcPts val="1200"/>
              </a:spcAft>
            </a:pPr>
            <a:r>
              <a:rPr lang="en-US" b="1"/>
              <a:t>Restaurant, Food, or Beverage Tax</a:t>
            </a:r>
          </a:p>
          <a:p>
            <a:pPr>
              <a:spcAft>
                <a:spcPts val="1200"/>
              </a:spcAft>
            </a:pPr>
            <a:r>
              <a:rPr lang="en-US" b="1"/>
              <a:t>Sales Tax Increase</a:t>
            </a:r>
          </a:p>
          <a:p>
            <a:pPr>
              <a:spcAft>
                <a:spcPts val="1200"/>
              </a:spcAft>
            </a:pPr>
            <a:r>
              <a:rPr lang="en-US" b="1"/>
              <a:t>Services Tax</a:t>
            </a:r>
          </a:p>
          <a:p>
            <a:pPr>
              <a:spcAft>
                <a:spcPts val="1200"/>
              </a:spcAft>
            </a:pPr>
            <a:r>
              <a:rPr lang="en-US" b="1"/>
              <a:t>Streaming Services Sales Tax</a:t>
            </a:r>
          </a:p>
          <a:p>
            <a:pPr>
              <a:spcAft>
                <a:spcPts val="1200"/>
              </a:spcAft>
            </a:pPr>
            <a:r>
              <a:rPr lang="en-US" b="1"/>
              <a:t>Transient Occupancy Tax (Lodging or Hotel)</a:t>
            </a:r>
          </a:p>
          <a:p>
            <a:pPr>
              <a:spcAft>
                <a:spcPts val="1200"/>
              </a:spcAft>
            </a:pPr>
            <a:r>
              <a:rPr lang="en-US" b="1"/>
              <a:t>Transportation Utility Fee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11C2A1-E66C-2023-8F70-25925D1FEB79}"/>
              </a:ext>
            </a:extLst>
          </p:cNvPr>
          <p:cNvGrpSpPr/>
          <p:nvPr/>
        </p:nvGrpSpPr>
        <p:grpSpPr>
          <a:xfrm>
            <a:off x="838447" y="2620677"/>
            <a:ext cx="451413" cy="300942"/>
            <a:chOff x="423800" y="4484331"/>
            <a:chExt cx="451413" cy="30094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51E350-2183-BF44-C29E-1F38A5DC6C83}"/>
                </a:ext>
              </a:extLst>
            </p:cNvPr>
            <p:cNvSpPr/>
            <p:nvPr/>
          </p:nvSpPr>
          <p:spPr>
            <a:xfrm>
              <a:off x="423800" y="4484331"/>
              <a:ext cx="300942" cy="3009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AACF5C1-0D20-DC99-B620-BAECC58A8B02}"/>
                </a:ext>
              </a:extLst>
            </p:cNvPr>
            <p:cNvSpPr/>
            <p:nvPr/>
          </p:nvSpPr>
          <p:spPr>
            <a:xfrm>
              <a:off x="574271" y="4484331"/>
              <a:ext cx="300942" cy="300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0C26447-ACA3-3988-99B5-4ED19A95C577}"/>
              </a:ext>
            </a:extLst>
          </p:cNvPr>
          <p:cNvSpPr/>
          <p:nvPr/>
        </p:nvSpPr>
        <p:spPr>
          <a:xfrm>
            <a:off x="998150" y="3726683"/>
            <a:ext cx="300942" cy="3009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82814E-946C-D39D-128A-7EEEC0421ABF}"/>
              </a:ext>
            </a:extLst>
          </p:cNvPr>
          <p:cNvSpPr/>
          <p:nvPr/>
        </p:nvSpPr>
        <p:spPr>
          <a:xfrm>
            <a:off x="998150" y="4604592"/>
            <a:ext cx="300942" cy="3009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7D32FE-C3B8-0C1A-242A-D31E53D07000}"/>
              </a:ext>
            </a:extLst>
          </p:cNvPr>
          <p:cNvSpPr/>
          <p:nvPr/>
        </p:nvSpPr>
        <p:spPr>
          <a:xfrm>
            <a:off x="998150" y="5020402"/>
            <a:ext cx="300942" cy="3009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1C45B8-CA3A-FC20-B5FD-381107D1F4E9}"/>
              </a:ext>
            </a:extLst>
          </p:cNvPr>
          <p:cNvGrpSpPr/>
          <p:nvPr/>
        </p:nvGrpSpPr>
        <p:grpSpPr>
          <a:xfrm>
            <a:off x="6093090" y="2614625"/>
            <a:ext cx="451413" cy="300942"/>
            <a:chOff x="423800" y="4484331"/>
            <a:chExt cx="451413" cy="30094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414910E-6B18-AEB1-B579-BCBE7B087CA0}"/>
                </a:ext>
              </a:extLst>
            </p:cNvPr>
            <p:cNvSpPr/>
            <p:nvPr/>
          </p:nvSpPr>
          <p:spPr>
            <a:xfrm>
              <a:off x="423800" y="4484331"/>
              <a:ext cx="300942" cy="3009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E7F8FFB-1398-1472-1887-CF5C84D95AB3}"/>
                </a:ext>
              </a:extLst>
            </p:cNvPr>
            <p:cNvSpPr/>
            <p:nvPr/>
          </p:nvSpPr>
          <p:spPr>
            <a:xfrm>
              <a:off x="574271" y="4484331"/>
              <a:ext cx="300942" cy="300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89DBBC-4D0D-85FD-E6DF-DC7FFD3D5112}"/>
              </a:ext>
            </a:extLst>
          </p:cNvPr>
          <p:cNvGrpSpPr/>
          <p:nvPr/>
        </p:nvGrpSpPr>
        <p:grpSpPr>
          <a:xfrm>
            <a:off x="6096000" y="3463290"/>
            <a:ext cx="451413" cy="300942"/>
            <a:chOff x="423800" y="4484331"/>
            <a:chExt cx="451413" cy="30094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DF5A0D-7FBA-F8C1-7F7F-05900A1E4012}"/>
                </a:ext>
              </a:extLst>
            </p:cNvPr>
            <p:cNvSpPr/>
            <p:nvPr/>
          </p:nvSpPr>
          <p:spPr>
            <a:xfrm>
              <a:off x="423800" y="4484331"/>
              <a:ext cx="300942" cy="3009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E1E7B72-F120-233B-4C0D-AF10E52B103D}"/>
                </a:ext>
              </a:extLst>
            </p:cNvPr>
            <p:cNvSpPr/>
            <p:nvPr/>
          </p:nvSpPr>
          <p:spPr>
            <a:xfrm>
              <a:off x="574271" y="4484331"/>
              <a:ext cx="300942" cy="300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2E2138D6-4AEB-DF87-3519-60180B0FC0DE}"/>
              </a:ext>
            </a:extLst>
          </p:cNvPr>
          <p:cNvSpPr/>
          <p:nvPr/>
        </p:nvSpPr>
        <p:spPr>
          <a:xfrm>
            <a:off x="6243561" y="3896706"/>
            <a:ext cx="300942" cy="3009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4436A0E-2AE8-E85F-0BC8-6EF0E4EEA5EA}"/>
              </a:ext>
            </a:extLst>
          </p:cNvPr>
          <p:cNvSpPr/>
          <p:nvPr/>
        </p:nvSpPr>
        <p:spPr>
          <a:xfrm>
            <a:off x="6243561" y="4330122"/>
            <a:ext cx="300942" cy="3009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57819F5-1EE8-298B-F4F6-779B06C4BEC1}"/>
              </a:ext>
            </a:extLst>
          </p:cNvPr>
          <p:cNvSpPr/>
          <p:nvPr/>
        </p:nvSpPr>
        <p:spPr>
          <a:xfrm>
            <a:off x="6251006" y="4755063"/>
            <a:ext cx="300942" cy="3009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0E77445-2AB8-F86A-7233-2D7D3AE3FB20}"/>
              </a:ext>
            </a:extLst>
          </p:cNvPr>
          <p:cNvSpPr/>
          <p:nvPr/>
        </p:nvSpPr>
        <p:spPr>
          <a:xfrm>
            <a:off x="6250115" y="5176333"/>
            <a:ext cx="300942" cy="3009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9C965-6F4F-7DF5-19C0-8D3BD036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6C47CFE-83CC-FDD1-5006-D8CB05053638}"/>
              </a:ext>
            </a:extLst>
          </p:cNvPr>
          <p:cNvSpPr txBox="1"/>
          <p:nvPr/>
        </p:nvSpPr>
        <p:spPr>
          <a:xfrm>
            <a:off x="933645" y="2283177"/>
            <a:ext cx="647661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Naming Rights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Business Improvement Districts (BIDs)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Congestion Pricing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Mileage-Based Usage Fee/Vehicle Miles Traveled Fee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Planned Unit Development (PUD) Agreements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E09452E-A808-23AB-28D9-575EB9E8C2A1}"/>
              </a:ext>
            </a:extLst>
          </p:cNvPr>
          <p:cNvSpPr txBox="1">
            <a:spLocks/>
          </p:cNvSpPr>
          <p:nvPr/>
        </p:nvSpPr>
        <p:spPr>
          <a:xfrm>
            <a:off x="629209" y="740664"/>
            <a:ext cx="11379177" cy="87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>
                <a:solidFill>
                  <a:srgbClr val="002060"/>
                </a:solidFill>
              </a:rPr>
              <a:t>Recommendations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680D40-5B90-A5BA-BC7C-38C052B1843D}"/>
              </a:ext>
            </a:extLst>
          </p:cNvPr>
          <p:cNvCxnSpPr>
            <a:cxnSpLocks/>
          </p:cNvCxnSpPr>
          <p:nvPr/>
        </p:nvCxnSpPr>
        <p:spPr>
          <a:xfrm flipH="1">
            <a:off x="765610" y="1536656"/>
            <a:ext cx="34063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0EEE58-C64D-6D60-8A97-B1491693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10" y="1619773"/>
            <a:ext cx="10960700" cy="87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The following funding strategies were assessed highly, but are </a:t>
            </a:r>
            <a:r>
              <a:rPr lang="en-US" b="1">
                <a:solidFill>
                  <a:schemeClr val="tx1"/>
                </a:solidFill>
              </a:rPr>
              <a:t>not likely</a:t>
            </a:r>
            <a:r>
              <a:rPr lang="en-US">
                <a:solidFill>
                  <a:schemeClr val="tx1"/>
                </a:solidFill>
              </a:rPr>
              <a:t> to move forward regionally: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4AEA4C-A26D-728B-EB43-044DB42AC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331115"/>
            <a:ext cx="4824046" cy="4237892"/>
          </a:xfrm>
        </p:spPr>
        <p:txBody>
          <a:bodyPr/>
          <a:lstStyle/>
          <a:p>
            <a:r>
              <a:rPr lang="en-US">
                <a:latin typeface="+mj-lt"/>
              </a:rPr>
              <a:t>Thank you!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A04B7C4-6439-45AB-F320-C8C087A437A1}"/>
              </a:ext>
            </a:extLst>
          </p:cNvPr>
          <p:cNvSpPr txBox="1">
            <a:spLocks/>
          </p:cNvSpPr>
          <p:nvPr/>
        </p:nvSpPr>
        <p:spPr>
          <a:xfrm>
            <a:off x="952500" y="2921077"/>
            <a:ext cx="9144000" cy="14931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i="1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5762"/>
      </p:ext>
    </p:extLst>
  </p:cSld>
  <p:clrMapOvr>
    <a:masterClrMapping/>
  </p:clrMapOvr>
</p:sld>
</file>

<file path=ppt/theme/theme1.xml><?xml version="1.0" encoding="utf-8"?>
<a:theme xmlns:a="http://schemas.openxmlformats.org/drawingml/2006/main" name="NVTA_RCM_Theme">
  <a:themeElements>
    <a:clrScheme name="NVT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3739D"/>
      </a:accent1>
      <a:accent2>
        <a:srgbClr val="009E99"/>
      </a:accent2>
      <a:accent3>
        <a:srgbClr val="7F0201"/>
      </a:accent3>
      <a:accent4>
        <a:srgbClr val="5F238C"/>
      </a:accent4>
      <a:accent5>
        <a:srgbClr val="259625"/>
      </a:accent5>
      <a:accent6>
        <a:srgbClr val="F58109"/>
      </a:accent6>
      <a:hlink>
        <a:srgbClr val="BF3570"/>
      </a:hlink>
      <a:folHlink>
        <a:srgbClr val="259625"/>
      </a:folHlink>
    </a:clrScheme>
    <a:fontScheme name="Custom 6">
      <a:majorFont>
        <a:latin typeface="Aptos Semi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VTA_RCM_Theme" id="{976BD86E-41A2-4337-A519-F3C642D70541}" vid="{20789E93-279B-46CC-A7AF-395D5ED8D9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1B8571A6D41249BE77C071C831FA78" ma:contentTypeVersion="6" ma:contentTypeDescription="Create a new document." ma:contentTypeScope="" ma:versionID="fb9994532b4f111dd0538a5783679367">
  <xsd:schema xmlns:xsd="http://www.w3.org/2001/XMLSchema" xmlns:xs="http://www.w3.org/2001/XMLSchema" xmlns:p="http://schemas.microsoft.com/office/2006/metadata/properties" xmlns:ns2="c18e8617-fc0f-4dda-a87a-c0ec120ddf92" xmlns:ns3="1d19fcfa-a2ed-426f-b4d7-5ea8ab5bdab7" targetNamespace="http://schemas.microsoft.com/office/2006/metadata/properties" ma:root="true" ma:fieldsID="143436616fefa9afdaff1487079cebbf" ns2:_="" ns3:_="">
    <xsd:import namespace="c18e8617-fc0f-4dda-a87a-c0ec120ddf92"/>
    <xsd:import namespace="1d19fcfa-a2ed-426f-b4d7-5ea8ab5bda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e8617-fc0f-4dda-a87a-c0ec120ddf9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9fcfa-a2ed-426f-b4d7-5ea8ab5bd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SharedContentType xmlns="Microsoft.SharePoint.Taxonomy.ContentTypeSync" SourceId="781a52b0-d0f4-44f0-98bb-0d102f5fd161" ContentTypeId="0x0101" PreviousValue="false"/>
</file>

<file path=customXml/itemProps1.xml><?xml version="1.0" encoding="utf-8"?>
<ds:datastoreItem xmlns:ds="http://schemas.openxmlformats.org/officeDocument/2006/customXml" ds:itemID="{96647B71-9879-4714-BA5F-12E83C2148DE}">
  <ds:schemaRefs>
    <ds:schemaRef ds:uri="1d19fcfa-a2ed-426f-b4d7-5ea8ab5bdab7"/>
    <ds:schemaRef ds:uri="c18e8617-fc0f-4dda-a87a-c0ec120ddf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9E483B-2F87-48C0-9055-89F0087265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BAF75D-6D1A-44C8-806C-CDD99D834DF1}">
  <ds:schemaRefs>
    <ds:schemaRef ds:uri="1d19fcfa-a2ed-426f-b4d7-5ea8ab5bdab7"/>
    <ds:schemaRef ds:uri="c18e8617-fc0f-4dda-a87a-c0ec120ddf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90C95C0-9C32-4C13-BFF6-21B4D6AE1121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F6B78641-670B-4C25-8892-E97E8C697AD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NVTA_RCM_Theme</Template>
  <TotalTime>98</TotalTime>
  <Words>279</Words>
  <Application>Microsoft Office PowerPoint</Application>
  <PresentationFormat>Widescreen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SemiBold</vt:lpstr>
      <vt:lpstr>Arial</vt:lpstr>
      <vt:lpstr>NVTA_RCM_Theme</vt:lpstr>
      <vt:lpstr>Regional Approach to Funding Northern Virginia’s Bicycle and Pedestrian Infrastructure</vt:lpstr>
      <vt:lpstr>Overview</vt:lpstr>
      <vt:lpstr>Approach to Funding</vt:lpstr>
      <vt:lpstr>Funding Strategy Metric Development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Segura, Daniel</dc:creator>
  <cp:lastModifiedBy>Alyssa Beyer</cp:lastModifiedBy>
  <cp:revision>4</cp:revision>
  <cp:lastPrinted>2025-10-09T15:38:54Z</cp:lastPrinted>
  <dcterms:created xsi:type="dcterms:W3CDTF">2025-08-12T20:02:54Z</dcterms:created>
  <dcterms:modified xsi:type="dcterms:W3CDTF">2025-10-18T05:16:27Z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0x010100D21B8571A6D41249BE77C071C831FA78</vt:lpwstr>
  </property>
</Properties>
</file>