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72" r:id="rId5"/>
    <p:sldId id="417" r:id="rId6"/>
    <p:sldId id="464" r:id="rId7"/>
    <p:sldId id="438" r:id="rId8"/>
    <p:sldId id="419" r:id="rId9"/>
    <p:sldId id="433" r:id="rId10"/>
    <p:sldId id="445" r:id="rId11"/>
    <p:sldId id="465" r:id="rId12"/>
    <p:sldId id="463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483A30"/>
    <a:srgbClr val="15130F"/>
    <a:srgbClr val="1A478C"/>
    <a:srgbClr val="FFFFFF"/>
    <a:srgbClr val="99CCFF"/>
    <a:srgbClr val="006600"/>
    <a:srgbClr val="00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595" autoAdjust="0"/>
  </p:normalViewPr>
  <p:slideViewPr>
    <p:cSldViewPr snapToGrid="0">
      <p:cViewPr varScale="1">
        <p:scale>
          <a:sx n="104" d="100"/>
          <a:sy n="104" d="100"/>
        </p:scale>
        <p:origin x="1344" y="102"/>
      </p:cViewPr>
      <p:guideLst>
        <p:guide orient="horz" pos="23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A305-5C4D-4989-844A-D6BFAB18843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7E9BE-5D72-47D7-821F-B6EBA82B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22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C68ED-D3C8-48F0-B89D-DD082CECF0EE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C65EF-5482-43E5-8A57-FD762B18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9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C65EF-5482-43E5-8A57-FD762B18F7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4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C65EF-5482-43E5-8A57-FD762B18F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1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C65EF-5482-43E5-8A57-FD762B18F7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0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C65EF-5482-43E5-8A57-FD762B18F7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4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RE_PPTemplate_CovSl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458200" y="630697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CE1F24B-093B-46A5-B60F-404C94664A43}" type="slidenum">
              <a:rPr lang="en-US" sz="100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‹#›</a:t>
            </a:fld>
            <a:endParaRPr lang="en-US" sz="10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9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4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253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26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9362"/>
            <a:ext cx="5486400" cy="8080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7589"/>
            <a:ext cx="8229600" cy="862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2768"/>
            <a:ext cx="8229600" cy="452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05946"/>
          </a:xfrm>
          <a:prstGeom prst="rect">
            <a:avLst/>
          </a:prstGeom>
          <a:solidFill>
            <a:srgbClr val="1A478C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114" y="6649754"/>
            <a:ext cx="9136886" cy="205946"/>
          </a:xfrm>
          <a:prstGeom prst="rect">
            <a:avLst/>
          </a:prstGeom>
          <a:solidFill>
            <a:srgbClr val="1A478C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458200" y="660723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CE1F24B-093B-46A5-B60F-404C94664A43}" type="slidenum">
              <a:rPr lang="en-US" sz="100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‹#›</a:t>
            </a:fld>
            <a:endParaRPr lang="en-US" sz="10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1" y="6011321"/>
            <a:ext cx="833224" cy="84667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14481" y="6273733"/>
            <a:ext cx="3525794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00" dirty="0">
                <a:latin typeface="Gill Sans MT" panose="020B0502020104020203" pitchFamily="34" charset="0"/>
              </a:rPr>
              <a:t>VIRGINIA RAILWAY</a:t>
            </a:r>
            <a:r>
              <a:rPr lang="en-US" sz="1300" baseline="0" dirty="0">
                <a:latin typeface="Gill Sans MT" panose="020B0502020104020203" pitchFamily="34" charset="0"/>
              </a:rPr>
              <a:t> EXPRESS</a:t>
            </a:r>
            <a:endParaRPr lang="en-US" sz="1200" kern="1100" spc="-20" baseline="0" dirty="0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i="0" kern="1200" cap="all">
          <a:solidFill>
            <a:schemeClr val="tx1"/>
          </a:solidFill>
          <a:latin typeface="+mn-lt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§"/>
        <a:defRPr sz="2800" b="0" i="0" kern="1200">
          <a:solidFill>
            <a:schemeClr val="tx1"/>
          </a:solidFill>
          <a:latin typeface="+mn-lt"/>
          <a:ea typeface="+mn-ea"/>
          <a:cs typeface="Century Gothic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Century Gothic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Century Gothic"/>
        </a:defRPr>
      </a:lvl3pPr>
      <a:lvl4pPr marL="1147763" indent="0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/>
        <a:buNone/>
        <a:defRPr sz="2400" b="0" i="1" kern="1200">
          <a:solidFill>
            <a:schemeClr val="tx1"/>
          </a:solidFill>
          <a:latin typeface="+mn-lt"/>
          <a:ea typeface="+mn-ea"/>
          <a:cs typeface="Century Gothic"/>
        </a:defRPr>
      </a:lvl4pPr>
      <a:lvl5pPr marL="1481138" indent="-228600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-"/>
        <a:defRPr sz="2400" b="0" i="1" kern="1200">
          <a:solidFill>
            <a:schemeClr val="tx1"/>
          </a:solidFill>
          <a:latin typeface="+mn-lt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795" y="947057"/>
            <a:ext cx="8153400" cy="2033588"/>
          </a:xfrm>
        </p:spPr>
        <p:txBody>
          <a:bodyPr wrap="none">
            <a:noAutofit/>
          </a:bodyPr>
          <a:lstStyle/>
          <a:p>
            <a:r>
              <a:rPr lang="en-US" sz="4000" dirty="0"/>
              <a:t>VIRGINIA RAILWAY EXPRESS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62892" y="3311435"/>
            <a:ext cx="6400800" cy="22860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Transportation Forum for NOVA’s Elected Leaders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</a:pP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April 23, 2018</a:t>
            </a:r>
          </a:p>
        </p:txBody>
      </p:sp>
    </p:spTree>
    <p:extLst>
      <p:ext uri="{BB962C8B-B14F-4D97-AF65-F5344CB8AC3E}">
        <p14:creationId xmlns:p14="http://schemas.microsoft.com/office/powerpoint/2010/main" val="183614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60"/>
          <a:stretch/>
        </p:blipFill>
        <p:spPr>
          <a:xfrm>
            <a:off x="4519752" y="269835"/>
            <a:ext cx="4663440" cy="6274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5670" y="6165667"/>
            <a:ext cx="2464525" cy="470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VIRGINIA RAILWAY EXPRESS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b="1" i="0" kern="1200" cap="all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2147" y="279860"/>
            <a:ext cx="4571999" cy="7552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b="1" i="0" kern="1200" cap="all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Who we are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0" y="1035125"/>
            <a:ext cx="4663440" cy="5038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100" b="0" i="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commuter rail system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Running on existing railroad tracks since 1992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Serving Washington DC and Northern Virginia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long-distance commuters to DC, Arlington &amp; Alexandria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Nearly 20,000 daily trips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Commuters that would</a:t>
            </a:r>
            <a:b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otherwise drive alone in cars</a:t>
            </a:r>
            <a:r>
              <a:rPr lang="en-US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lines, 96 miles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Adding peak capacity to </a:t>
            </a:r>
            <a:br>
              <a:rPr 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I-95, I-395 &amp; I-66 corridors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br>
              <a:rPr 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6635933"/>
            <a:ext cx="9143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1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en-US" sz="1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Texas Transportation Institute, Virginia Railway Express Congestion Relief Contribution; 2015</a:t>
            </a:r>
          </a:p>
        </p:txBody>
      </p:sp>
      <p:pic>
        <p:nvPicPr>
          <p:cNvPr id="11" name="Picture 2" descr="http://www.novatransit.org/wp-content/uploads/NVTC_color_FINAL-e1431538008440.bmp">
            <a:extLst>
              <a:ext uri="{FF2B5EF4-FFF2-40B4-BE49-F238E27FC236}">
                <a16:creationId xmlns:a16="http://schemas.microsoft.com/office/drawing/2014/main" id="{0B29B95F-4583-4AFC-9239-581E3AF7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55" y="1878405"/>
            <a:ext cx="1069759" cy="29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77EEF3-B0F8-411B-8C63-6D75868F31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886" y="1747880"/>
            <a:ext cx="679003" cy="5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llen\AppData\Local\Microsoft\Windows\Temporary Internet Files\Content.Outlook\EFM0AGPR\Manassas Sta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2075" y="5121284"/>
            <a:ext cx="1679563" cy="114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0"/>
          <p:cNvSpPr txBox="1">
            <a:spLocks/>
          </p:cNvSpPr>
          <p:nvPr/>
        </p:nvSpPr>
        <p:spPr>
          <a:xfrm>
            <a:off x="88777" y="805004"/>
            <a:ext cx="4676172" cy="233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100" b="0" i="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Manassas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I-66/I-395 corridor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miles/45 minutes to DC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weekday trains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stations (4 on both lines)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8,500 riders/day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" y="229092"/>
            <a:ext cx="4669649" cy="592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b="1" i="0" kern="1200" cap="all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VRE TWO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FB200-F2FD-4049-9B19-F19CC23FC5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8514" y="260101"/>
            <a:ext cx="4699466" cy="6223826"/>
          </a:xfrm>
          <a:prstGeom prst="rect">
            <a:avLst/>
          </a:prstGeom>
        </p:spPr>
      </p:pic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9CCC596-0735-4215-80EF-9AC9FA51AA46}"/>
              </a:ext>
            </a:extLst>
          </p:cNvPr>
          <p:cNvSpPr txBox="1">
            <a:spLocks/>
          </p:cNvSpPr>
          <p:nvPr/>
        </p:nvSpPr>
        <p:spPr>
          <a:xfrm>
            <a:off x="88777" y="3130168"/>
            <a:ext cx="4364848" cy="2533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100" b="0" i="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Fredericksburg</a:t>
            </a: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I-95/I-395 corridor</a:t>
            </a: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miles/84 minutes to DC</a:t>
            </a: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weekday trains</a:t>
            </a: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stations (4 on both lines)</a:t>
            </a: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10,500 riders/day  </a:t>
            </a:r>
          </a:p>
        </p:txBody>
      </p:sp>
    </p:spTree>
    <p:extLst>
      <p:ext uri="{BB962C8B-B14F-4D97-AF65-F5344CB8AC3E}">
        <p14:creationId xmlns:p14="http://schemas.microsoft.com/office/powerpoint/2010/main" val="139063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292394"/>
            <a:ext cx="4572000" cy="929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b="1" i="0" kern="1200" cap="all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CORE Values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04299"/>
            <a:ext cx="4572000" cy="645062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79595C-4FF4-402F-8A26-AF3D7F5503CD}"/>
              </a:ext>
            </a:extLst>
          </p:cNvPr>
          <p:cNvSpPr txBox="1">
            <a:spLocks/>
          </p:cNvSpPr>
          <p:nvPr/>
        </p:nvSpPr>
        <p:spPr>
          <a:xfrm>
            <a:off x="509954" y="1609492"/>
            <a:ext cx="3552092" cy="4497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100" b="0" i="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 Operations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Customer Satisfaction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Service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Reliable Service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Partnerships  with Host Railroads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9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49" y="1659692"/>
            <a:ext cx="8867921" cy="389597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b="1" i="0" kern="1200" cap="all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VRE Riders per Jurisdictional Residence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10513" y="424041"/>
            <a:ext cx="9154513" cy="849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100" b="0" i="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</a:pPr>
            <a:endParaRPr lang="en-US" sz="32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4149" y="4081014"/>
            <a:ext cx="904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n w="0"/>
                <a:latin typeface="Arial Narrow" panose="020B0606020202030204" pitchFamily="34" charset="0"/>
              </a:rPr>
              <a:t>Richmond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9807" y="2336513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n w="0"/>
                <a:latin typeface="Arial Narrow" panose="020B0606020202030204" pitchFamily="34" charset="0"/>
              </a:rPr>
              <a:t>Alexandria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8760" y="316722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n w="0"/>
                <a:solidFill>
                  <a:schemeClr val="bg1"/>
                </a:solidFill>
                <a:latin typeface="Arial Narrow" panose="020B0606020202030204" pitchFamily="34" charset="0"/>
              </a:rPr>
              <a:t>Fred</a:t>
            </a:r>
            <a:r>
              <a:rPr lang="en-US" sz="1400" b="1" dirty="0">
                <a:ln w="0"/>
                <a:latin typeface="Arial Narrow" panose="020B0606020202030204" pitchFamily="34" charset="0"/>
              </a:rPr>
              <a:t>ericksburg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70375" y="2385508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n w="0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Manassas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21576" y="3386992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n w="0"/>
                <a:latin typeface="Arial Narrow" panose="020B0606020202030204" pitchFamily="34" charset="0"/>
              </a:rPr>
              <a:t>Charlottesville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89985" y="1841221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n w="0"/>
                <a:latin typeface="Arial Narrow" panose="020B0606020202030204" pitchFamily="34" charset="0"/>
              </a:rPr>
              <a:t>Winchester</a:t>
            </a:r>
          </a:p>
        </p:txBody>
      </p:sp>
      <p:sp>
        <p:nvSpPr>
          <p:cNvPr id="22" name="Diamond 21"/>
          <p:cNvSpPr>
            <a:spLocks noChangeAspect="1"/>
          </p:cNvSpPr>
          <p:nvPr/>
        </p:nvSpPr>
        <p:spPr>
          <a:xfrm>
            <a:off x="7097115" y="2200764"/>
            <a:ext cx="182880" cy="182880"/>
          </a:xfrm>
          <a:prstGeom prst="diamond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232211" y="1976530"/>
            <a:ext cx="142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Arial Narrow" panose="020B0606020202030204" pitchFamily="34" charset="0"/>
              </a:rPr>
              <a:t>Washington DC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" y="6635933"/>
            <a:ext cx="9143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1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en-US" sz="1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2015 Master Agreement Survey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8059" y="249040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1DD11-78DE-425A-8508-A7821EC4A89E}"/>
              </a:ext>
            </a:extLst>
          </p:cNvPr>
          <p:cNvSpPr txBox="1"/>
          <p:nvPr/>
        </p:nvSpPr>
        <p:spPr>
          <a:xfrm>
            <a:off x="457200" y="1368426"/>
            <a:ext cx="432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a typical weekday, VRE draws ridership from 39 jurisdictions in Virginia. </a:t>
            </a:r>
          </a:p>
        </p:txBody>
      </p:sp>
    </p:spTree>
    <p:extLst>
      <p:ext uri="{BB962C8B-B14F-4D97-AF65-F5344CB8AC3E}">
        <p14:creationId xmlns:p14="http://schemas.microsoft.com/office/powerpoint/2010/main" val="189519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274638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b="1" i="0" kern="1200" cap="all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477961"/>
            <a:ext cx="4343400" cy="4576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100" b="0" i="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of a balanced transportation system</a:t>
            </a:r>
          </a:p>
          <a:p>
            <a:pPr marL="738188" lvl="1" indent="-280988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VRE equivalent to 150 more lane miles on I-95/I-395/I-66* </a:t>
            </a:r>
          </a:p>
          <a:p>
            <a:pPr lvl="1" algn="l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Contributes to traffic congestion reduction </a:t>
            </a:r>
          </a:p>
          <a:p>
            <a:pPr marL="738188" lvl="1" indent="-280988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VRE reduces peak delay up to 20% on I-95/I-395/I-66*</a:t>
            </a:r>
          </a:p>
          <a:p>
            <a:pPr marL="738188" lvl="1" indent="-280988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Doubling VRE ridership can reduce delay another 14%*</a:t>
            </a:r>
          </a:p>
          <a:p>
            <a:pPr lvl="1" algn="l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effective means of adding peak transportation capacity</a:t>
            </a: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2017, NVTC reported that VRE &amp; Metrorail boost state revenues by $600 million annually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2630" y="304800"/>
            <a:ext cx="42031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b="1" i="0" kern="1200" cap="all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importance to northern Virginia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6699" y="193432"/>
            <a:ext cx="4395575" cy="64734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9AF0AC-4DC7-4F65-B8B9-FB0601D62B30}"/>
              </a:ext>
            </a:extLst>
          </p:cNvPr>
          <p:cNvSpPr/>
          <p:nvPr/>
        </p:nvSpPr>
        <p:spPr>
          <a:xfrm>
            <a:off x="1" y="6635933"/>
            <a:ext cx="9143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1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en-US" sz="1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Texas Transportation Institute, Virginia Railway Express Congestion Relief Contribution; 2014</a:t>
            </a:r>
          </a:p>
        </p:txBody>
      </p:sp>
    </p:spTree>
    <p:extLst>
      <p:ext uri="{BB962C8B-B14F-4D97-AF65-F5344CB8AC3E}">
        <p14:creationId xmlns:p14="http://schemas.microsoft.com/office/powerpoint/2010/main" val="243178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039F0E-9996-44FB-826E-649687DD9A16}"/>
              </a:ext>
            </a:extLst>
          </p:cNvPr>
          <p:cNvSpPr/>
          <p:nvPr/>
        </p:nvSpPr>
        <p:spPr>
          <a:xfrm>
            <a:off x="4679581" y="1430769"/>
            <a:ext cx="4023360" cy="2904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EC4D4-8029-4E73-9111-F59465F55C67}"/>
              </a:ext>
            </a:extLst>
          </p:cNvPr>
          <p:cNvSpPr/>
          <p:nvPr/>
        </p:nvSpPr>
        <p:spPr>
          <a:xfrm>
            <a:off x="359545" y="1430769"/>
            <a:ext cx="4023360" cy="2904565"/>
          </a:xfrm>
          <a:prstGeom prst="rect">
            <a:avLst/>
          </a:prstGeom>
          <a:blipFill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b="1" i="0" kern="1200" cap="all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VRE SYSTEM PLAN 2040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rail capacity to grow to 50,000+ daily riders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1" y="6011321"/>
            <a:ext cx="833224" cy="8466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469AF-3028-47D2-826A-9AE8549BB7B4}"/>
              </a:ext>
            </a:extLst>
          </p:cNvPr>
          <p:cNvSpPr txBox="1"/>
          <p:nvPr/>
        </p:nvSpPr>
        <p:spPr>
          <a:xfrm>
            <a:off x="391819" y="1551404"/>
            <a:ext cx="3795204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PHASE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57785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Add railcars for longer trains</a:t>
            </a:r>
          </a:p>
          <a:p>
            <a:pPr marL="57785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More station parking</a:t>
            </a:r>
          </a:p>
          <a:p>
            <a:pPr marL="57785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More train storage</a:t>
            </a:r>
          </a:p>
          <a:p>
            <a:pPr marL="57785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Second &amp; longer platforms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266E88-FD8D-4180-B7C9-4AC2690BA28B}"/>
              </a:ext>
            </a:extLst>
          </p:cNvPr>
          <p:cNvSpPr/>
          <p:nvPr/>
        </p:nvSpPr>
        <p:spPr>
          <a:xfrm>
            <a:off x="4669659" y="1430769"/>
            <a:ext cx="4023360" cy="2904565"/>
          </a:xfrm>
          <a:prstGeom prst="rect">
            <a:avLst/>
          </a:prstGeom>
          <a:blipFill>
            <a:blip r:embed="rId4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79581" y="1551404"/>
            <a:ext cx="4130940" cy="2352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100" b="0" i="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2 &amp; 3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577850" indent="-342900" algn="l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more trains</a:t>
            </a:r>
          </a:p>
          <a:p>
            <a:pPr marL="577850" lvl="1" indent="-342900" algn="l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 improvements</a:t>
            </a:r>
          </a:p>
          <a:p>
            <a:pPr marL="461963" lvl="1" indent="111125" algn="l">
              <a:lnSpc>
                <a:spcPct val="90000"/>
              </a:lnSpc>
              <a:buFont typeface="Calibri" panose="020F0502020204030204" pitchFamily="34" charset="0"/>
              <a:buChar char="‒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CSXT tracks</a:t>
            </a:r>
          </a:p>
          <a:p>
            <a:pPr marL="461963" lvl="1" indent="111125" algn="l">
              <a:lnSpc>
                <a:spcPct val="90000"/>
              </a:lnSpc>
              <a:buFont typeface="Calibri" panose="020F0502020204030204" pitchFamily="34" charset="0"/>
              <a:buChar char="‒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Bridge Expansion</a:t>
            </a:r>
          </a:p>
          <a:p>
            <a:pPr marL="461963" lvl="1" indent="111125" algn="l">
              <a:lnSpc>
                <a:spcPct val="90000"/>
              </a:lnSpc>
              <a:buFont typeface="Calibri" panose="020F0502020204030204" pitchFamily="34" charset="0"/>
              <a:buChar char="‒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parking, railcars, yards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AC7402-E3C6-4ACE-9894-63E4B9898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666" y="4354373"/>
            <a:ext cx="5954668" cy="1555352"/>
          </a:xfrm>
          <a:prstGeom prst="rect">
            <a:avLst/>
          </a:prstGeom>
        </p:spPr>
      </p:pic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779DB074-617F-4179-9823-FE5B6CEEA249}"/>
              </a:ext>
            </a:extLst>
          </p:cNvPr>
          <p:cNvSpPr/>
          <p:nvPr/>
        </p:nvSpPr>
        <p:spPr>
          <a:xfrm>
            <a:off x="2650844" y="5781969"/>
            <a:ext cx="2835564" cy="360218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Phase I</a:t>
            </a: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9ACDB43-FD2A-455F-B0EE-EFFF05F16070}"/>
              </a:ext>
            </a:extLst>
          </p:cNvPr>
          <p:cNvSpPr/>
          <p:nvPr/>
        </p:nvSpPr>
        <p:spPr>
          <a:xfrm>
            <a:off x="5554505" y="5781969"/>
            <a:ext cx="1126834" cy="360218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Phase II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251DCAA-AB45-4CC0-9F22-B5C643AD4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003" y="4355245"/>
            <a:ext cx="595133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1A5E-C211-40F4-92BA-5C34C546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Commuter rail operating and</a:t>
            </a:r>
            <a:br>
              <a:rPr lang="en-US" dirty="0"/>
            </a:br>
            <a:r>
              <a:rPr lang="en-US" dirty="0"/>
              <a:t>capital (CROC)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64D99-1937-4027-9B85-48489CD17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2768"/>
            <a:ext cx="8229600" cy="3522195"/>
          </a:xfrm>
        </p:spPr>
        <p:txBody>
          <a:bodyPr>
            <a:normAutofit/>
          </a:bodyPr>
          <a:lstStyle/>
          <a:p>
            <a:r>
              <a:rPr lang="en-US" sz="2000" dirty="0"/>
              <a:t>New dedicated funding for VRE from gas tax floor in NVTC and PRTC regions</a:t>
            </a:r>
          </a:p>
          <a:p>
            <a:r>
              <a:rPr lang="en-US" sz="2000" dirty="0"/>
              <a:t>$15 million annually for operating or capital needs</a:t>
            </a:r>
          </a:p>
          <a:p>
            <a:r>
              <a:rPr lang="en-US" sz="2000" dirty="0"/>
              <a:t>Vital to VRE’s financial stability:</a:t>
            </a:r>
          </a:p>
          <a:p>
            <a:pPr lvl="1"/>
            <a:r>
              <a:rPr lang="en-US" sz="2000" dirty="0"/>
              <a:t>Offset operating expense growth without major increases in local subsidy or fares</a:t>
            </a:r>
          </a:p>
          <a:p>
            <a:pPr lvl="1"/>
            <a:r>
              <a:rPr lang="en-US" sz="2000" dirty="0"/>
              <a:t>Provide funding for critical capacity projects like L’Enfant Station and Fourth Track and Crystal City Station</a:t>
            </a:r>
          </a:p>
          <a:p>
            <a:pPr lvl="1"/>
            <a:r>
              <a:rPr lang="en-US" sz="2000" dirty="0"/>
              <a:t>Support future needs like railcar replacement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14C321-6316-4F90-AD77-C7F5C637C3FC}"/>
              </a:ext>
            </a:extLst>
          </p:cNvPr>
          <p:cNvGrpSpPr/>
          <p:nvPr/>
        </p:nvGrpSpPr>
        <p:grpSpPr>
          <a:xfrm>
            <a:off x="1598003" y="4355245"/>
            <a:ext cx="5951331" cy="1786942"/>
            <a:chOff x="1598003" y="4355245"/>
            <a:chExt cx="5951331" cy="17869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43D206-B4F3-430F-B51A-E39B10D4B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8003" y="4355245"/>
              <a:ext cx="5951331" cy="1554480"/>
            </a:xfrm>
            <a:prstGeom prst="rect">
              <a:avLst/>
            </a:prstGeom>
          </p:spPr>
        </p:pic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4924B9AC-7F69-4E88-B834-E1C6C12C181B}"/>
                </a:ext>
              </a:extLst>
            </p:cNvPr>
            <p:cNvSpPr/>
            <p:nvPr/>
          </p:nvSpPr>
          <p:spPr>
            <a:xfrm>
              <a:off x="2650844" y="5781969"/>
              <a:ext cx="2835564" cy="360218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Phase I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E1D70E19-6257-40D3-9019-BE35768ABD2A}"/>
                </a:ext>
              </a:extLst>
            </p:cNvPr>
            <p:cNvSpPr/>
            <p:nvPr/>
          </p:nvSpPr>
          <p:spPr>
            <a:xfrm>
              <a:off x="5554505" y="5781969"/>
              <a:ext cx="1126834" cy="360218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Phase 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245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ichols\Documents\0 VRE\System Plan\From Christine\VRE310NeabscoPier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727"/>
            <a:ext cx="9144000" cy="609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amond 4"/>
          <p:cNvSpPr/>
          <p:nvPr/>
        </p:nvSpPr>
        <p:spPr>
          <a:xfrm>
            <a:off x="381000" y="5626925"/>
            <a:ext cx="1101856" cy="1143004"/>
          </a:xfrm>
          <a:prstGeom prst="diamon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626925"/>
            <a:ext cx="1101856" cy="11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90165"/>
      </p:ext>
    </p:extLst>
  </p:cSld>
  <p:clrMapOvr>
    <a:masterClrMapping/>
  </p:clrMapOvr>
</p:sld>
</file>

<file path=ppt/theme/theme1.xml><?xml version="1.0" encoding="utf-8"?>
<a:theme xmlns:a="http://schemas.openxmlformats.org/drawingml/2006/main" name="VRE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83AFFB01CD8D4C9955A2351931B17A" ma:contentTypeVersion="6" ma:contentTypeDescription="Create a new document." ma:contentTypeScope="" ma:versionID="ee4df77e306413c2f9c8edd22f0f3681">
  <xsd:schema xmlns:xsd="http://www.w3.org/2001/XMLSchema" xmlns:xs="http://www.w3.org/2001/XMLSchema" xmlns:p="http://schemas.microsoft.com/office/2006/metadata/properties" xmlns:ns2="4d28ab1f-ec7a-4f98-b66b-b8582da113ad" xmlns:ns3="b7ef6486-9ab8-470f-99ba-2a7eb0dde9ff" targetNamespace="http://schemas.microsoft.com/office/2006/metadata/properties" ma:root="true" ma:fieldsID="343ce8be2b8e3f7c6021316103bd239e" ns2:_="" ns3:_="">
    <xsd:import namespace="4d28ab1f-ec7a-4f98-b66b-b8582da113ad"/>
    <xsd:import namespace="b7ef6486-9ab8-470f-99ba-2a7eb0dde9f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8ab1f-ec7a-4f98-b66b-b8582da113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f6486-9ab8-470f-99ba-2a7eb0dde9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D4F89-D0A2-4391-949B-B2D6570BA2FA}">
  <ds:schemaRefs>
    <ds:schemaRef ds:uri="4d28ab1f-ec7a-4f98-b66b-b8582da113a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7ef6486-9ab8-470f-99ba-2a7eb0dde9ff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DA0160-1FB1-469C-85A6-23CCBE9CDB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28ab1f-ec7a-4f98-b66b-b8582da113ad"/>
    <ds:schemaRef ds:uri="b7ef6486-9ab8-470f-99ba-2a7eb0dde9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295948-1D25-47A5-B82F-6CEC0E6012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VRE_PowerPoint_Template</Template>
  <TotalTime>14476</TotalTime>
  <Words>368</Words>
  <Application>Microsoft Office PowerPoint</Application>
  <PresentationFormat>On-screen Show (4:3)</PresentationFormat>
  <Paragraphs>81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Gill Sans MT</vt:lpstr>
      <vt:lpstr>Wingdings</vt:lpstr>
      <vt:lpstr>VRE_PowerPoint_Template</vt:lpstr>
      <vt:lpstr>VIRGINIA RAILWAY EXPRESS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Commuter rail operating and capital (CROC) fund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Roeber</dc:creator>
  <cp:lastModifiedBy>Lucy Gaddis</cp:lastModifiedBy>
  <cp:revision>431</cp:revision>
  <cp:lastPrinted>2018-04-19T13:34:32Z</cp:lastPrinted>
  <dcterms:created xsi:type="dcterms:W3CDTF">2013-08-05T18:00:04Z</dcterms:created>
  <dcterms:modified xsi:type="dcterms:W3CDTF">2018-04-20T12:47:10Z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0x010100B883AFFB01CD8D4C9955A2351931B17A</vt:lpwstr>
  </property>
</Properties>
</file>